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7" r:id="rId23"/>
    <p:sldId id="304" r:id="rId24"/>
    <p:sldId id="306" r:id="rId25"/>
    <p:sldId id="282"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586" userDrawn="1">
          <p15:clr>
            <a:srgbClr val="A4A3A4"/>
          </p15:clr>
        </p15:guide>
        <p15:guide id="3" pos="5065" userDrawn="1">
          <p15:clr>
            <a:srgbClr val="A4A3A4"/>
          </p15:clr>
        </p15:guide>
        <p15:guide id="4" pos="4520" userDrawn="1">
          <p15:clr>
            <a:srgbClr val="A4A3A4"/>
          </p15:clr>
        </p15:guide>
        <p15:guide id="5" pos="39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 Edvin Bru" initials="LEB" lastIdx="6" clrIdx="0">
    <p:extLst>
      <p:ext uri="{19B8F6BF-5375-455C-9EA6-DF929625EA0E}">
        <p15:presenceInfo xmlns:p15="http://schemas.microsoft.com/office/powerpoint/2012/main" userId="S::2900115@uis.no::f065e7e5-8980-4cc2-8a90-2b012b977c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4D9"/>
    <a:srgbClr val="024DA1"/>
    <a:srgbClr val="020E50"/>
    <a:srgbClr val="F7931D"/>
    <a:srgbClr val="9BBFE5"/>
    <a:srgbClr val="656794"/>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6020" autoAdjust="0"/>
  </p:normalViewPr>
  <p:slideViewPr>
    <p:cSldViewPr snapToGrid="0" snapToObjects="1" showGuides="1">
      <p:cViewPr varScale="1">
        <p:scale>
          <a:sx n="99" d="100"/>
          <a:sy n="99" d="100"/>
        </p:scale>
        <p:origin x="858" y="78"/>
      </p:cViewPr>
      <p:guideLst>
        <p:guide orient="horz" pos="2183"/>
        <p:guide pos="5586"/>
        <p:guide pos="5065"/>
        <p:guide pos="4520"/>
        <p:guide pos="39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F280-7BD2-804A-BEF4-10417E4D2AB3}" type="datetimeFigureOut">
              <a:rPr lang="nb-NO" smtClean="0"/>
              <a:t>20.11.2020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843BE-DE61-AF40-9A94-F414206FFBAE}" type="slidenum">
              <a:rPr lang="nb-NO" smtClean="0"/>
              <a:t>‹#›</a:t>
            </a:fld>
            <a:endParaRPr lang="nb-NO"/>
          </a:p>
        </p:txBody>
      </p:sp>
    </p:spTree>
    <p:extLst>
      <p:ext uri="{BB962C8B-B14F-4D97-AF65-F5344CB8AC3E}">
        <p14:creationId xmlns:p14="http://schemas.microsoft.com/office/powerpoint/2010/main" val="120757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7</a:t>
            </a:fld>
            <a:endParaRPr lang="nb-NO"/>
          </a:p>
        </p:txBody>
      </p:sp>
    </p:spTree>
    <p:extLst>
      <p:ext uri="{BB962C8B-B14F-4D97-AF65-F5344CB8AC3E}">
        <p14:creationId xmlns:p14="http://schemas.microsoft.com/office/powerpoint/2010/main" val="368456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8</a:t>
            </a:fld>
            <a:endParaRPr lang="nb-NO"/>
          </a:p>
        </p:txBody>
      </p:sp>
    </p:spTree>
    <p:extLst>
      <p:ext uri="{BB962C8B-B14F-4D97-AF65-F5344CB8AC3E}">
        <p14:creationId xmlns:p14="http://schemas.microsoft.com/office/powerpoint/2010/main" val="347801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7D13E3B8-163C-49A6-9CD6-AC72CC068935}" type="slidenum">
              <a:rPr lang="nb-NO" smtClean="0"/>
              <a:t>9</a:t>
            </a:fld>
            <a:endParaRPr lang="nb-NO"/>
          </a:p>
        </p:txBody>
      </p:sp>
    </p:spTree>
    <p:extLst>
      <p:ext uri="{BB962C8B-B14F-4D97-AF65-F5344CB8AC3E}">
        <p14:creationId xmlns:p14="http://schemas.microsoft.com/office/powerpoint/2010/main" val="90076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10</a:t>
            </a:fld>
            <a:endParaRPr lang="nb-NO"/>
          </a:p>
        </p:txBody>
      </p:sp>
    </p:spTree>
    <p:extLst>
      <p:ext uri="{BB962C8B-B14F-4D97-AF65-F5344CB8AC3E}">
        <p14:creationId xmlns:p14="http://schemas.microsoft.com/office/powerpoint/2010/main" val="103877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11</a:t>
            </a:fld>
            <a:endParaRPr lang="nb-NO"/>
          </a:p>
        </p:txBody>
      </p:sp>
    </p:spTree>
    <p:extLst>
      <p:ext uri="{BB962C8B-B14F-4D97-AF65-F5344CB8AC3E}">
        <p14:creationId xmlns:p14="http://schemas.microsoft.com/office/powerpoint/2010/main" val="149271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12</a:t>
            </a:fld>
            <a:endParaRPr lang="nb-NO"/>
          </a:p>
        </p:txBody>
      </p:sp>
    </p:spTree>
    <p:extLst>
      <p:ext uri="{BB962C8B-B14F-4D97-AF65-F5344CB8AC3E}">
        <p14:creationId xmlns:p14="http://schemas.microsoft.com/office/powerpoint/2010/main" val="188619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9839F81-4B82-214D-BD0E-1FF30748B8B5}" type="slidenum">
              <a:rPr lang="nb-NO" smtClean="0"/>
              <a:t>13</a:t>
            </a:fld>
            <a:endParaRPr lang="nb-NO"/>
          </a:p>
        </p:txBody>
      </p:sp>
    </p:spTree>
    <p:extLst>
      <p:ext uri="{BB962C8B-B14F-4D97-AF65-F5344CB8AC3E}">
        <p14:creationId xmlns:p14="http://schemas.microsoft.com/office/powerpoint/2010/main" val="298222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To ganger i 8. klasse. En gang i 9. klasse.</a:t>
            </a:r>
          </a:p>
        </p:txBody>
      </p:sp>
      <p:sp>
        <p:nvSpPr>
          <p:cNvPr id="4" name="Plassholder for lysbildenummer 3"/>
          <p:cNvSpPr>
            <a:spLocks noGrp="1"/>
          </p:cNvSpPr>
          <p:nvPr>
            <p:ph type="sldNum" sz="quarter" idx="5"/>
          </p:nvPr>
        </p:nvSpPr>
        <p:spPr/>
        <p:txBody>
          <a:bodyPr/>
          <a:lstStyle/>
          <a:p>
            <a:fld id="{E9839F81-4B82-214D-BD0E-1FF30748B8B5}" type="slidenum">
              <a:rPr lang="nb-NO" smtClean="0"/>
              <a:t>19</a:t>
            </a:fld>
            <a:endParaRPr lang="nb-NO"/>
          </a:p>
        </p:txBody>
      </p:sp>
    </p:spTree>
    <p:extLst>
      <p:ext uri="{BB962C8B-B14F-4D97-AF65-F5344CB8AC3E}">
        <p14:creationId xmlns:p14="http://schemas.microsoft.com/office/powerpoint/2010/main" val="112661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25</a:t>
            </a:fld>
            <a:endParaRPr lang="nb-NO"/>
          </a:p>
        </p:txBody>
      </p:sp>
    </p:spTree>
    <p:extLst>
      <p:ext uri="{BB962C8B-B14F-4D97-AF65-F5344CB8AC3E}">
        <p14:creationId xmlns:p14="http://schemas.microsoft.com/office/powerpoint/2010/main" val="898559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438179" y="3122818"/>
            <a:ext cx="7868699" cy="2497311"/>
          </a:xfrm>
        </p:spPr>
        <p:txBody>
          <a:bodyPr lIns="0" tIns="0" rIns="0" bIns="0" anchor="t" anchorCtr="0">
            <a:normAutofit/>
          </a:bodyPr>
          <a:lstStyle>
            <a:lvl1pPr algn="l">
              <a:lnSpc>
                <a:spcPct val="93000"/>
              </a:lnSpc>
              <a:defRPr sz="4600" baseline="0">
                <a:solidFill>
                  <a:schemeClr val="bg2"/>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438179" y="2401422"/>
            <a:ext cx="7868699" cy="293215"/>
          </a:xfrm>
        </p:spPr>
        <p:txBody>
          <a:bodyPr lIns="0" tIns="0" rIns="0" bIns="0">
            <a:normAutofit/>
          </a:bodyPr>
          <a:lstStyle>
            <a:lvl1pPr marL="0" indent="0" algn="l">
              <a:buNone/>
              <a:defRPr sz="12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NAVN, tittel</a:t>
            </a:r>
          </a:p>
        </p:txBody>
      </p:sp>
      <p:sp>
        <p:nvSpPr>
          <p:cNvPr id="4" name="Plassholder for dato 3"/>
          <p:cNvSpPr>
            <a:spLocks noGrp="1"/>
          </p:cNvSpPr>
          <p:nvPr>
            <p:ph type="dt" sz="half" idx="10"/>
          </p:nvPr>
        </p:nvSpPr>
        <p:spPr/>
        <p:txBody>
          <a:bodyPr/>
          <a:lstStyle>
            <a:lvl1pPr>
              <a:defRPr>
                <a:solidFill>
                  <a:srgbClr val="154194"/>
                </a:solidFill>
              </a:defRPr>
            </a:lvl1pPr>
          </a:lstStyle>
          <a:p>
            <a:fld id="{5CA8B9B4-4AC9-FA4D-89F2-98956A403903}" type="datetime4">
              <a:rPr lang="nb-NO" smtClean="0"/>
              <a:t>20. november 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10" name="Rektangel 9"/>
          <p:cNvSpPr/>
          <p:nvPr userDrawn="1"/>
        </p:nvSpPr>
        <p:spPr>
          <a:xfrm>
            <a:off x="2438179" y="2815458"/>
            <a:ext cx="7868699"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a:off x="0" y="0"/>
            <a:ext cx="12191999" cy="15306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481" y="415608"/>
            <a:ext cx="2620605" cy="7661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slide">
    <p:spTree>
      <p:nvGrpSpPr>
        <p:cNvPr id="1" name=""/>
        <p:cNvGrpSpPr/>
        <p:nvPr/>
      </p:nvGrpSpPr>
      <p:grpSpPr>
        <a:xfrm>
          <a:off x="0" y="0"/>
          <a:ext cx="0" cy="0"/>
          <a:chOff x="0" y="0"/>
          <a:chExt cx="0" cy="0"/>
        </a:xfrm>
      </p:grpSpPr>
      <p:sp>
        <p:nvSpPr>
          <p:cNvPr id="11" name="Plassholder for bilde 10"/>
          <p:cNvSpPr>
            <a:spLocks noGrp="1"/>
          </p:cNvSpPr>
          <p:nvPr>
            <p:ph type="pic" sz="quarter" idx="13"/>
          </p:nvPr>
        </p:nvSpPr>
        <p:spPr>
          <a:xfrm>
            <a:off x="409322" y="428263"/>
            <a:ext cx="11373104" cy="6001474"/>
          </a:xfrm>
          <a:solidFill>
            <a:schemeClr val="bg1"/>
          </a:solidFill>
        </p:spPr>
        <p:txBody>
          <a:bodyPr/>
          <a:lstStyle/>
          <a:p>
            <a:r>
              <a:rPr lang="nb-NO"/>
              <a:t>Klikk ikonet for å legge til et bilde</a:t>
            </a:r>
            <a:endParaRPr lang="nb-NO" dirty="0"/>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8" name="Plassholder for tekst 7"/>
          <p:cNvSpPr>
            <a:spLocks noGrp="1"/>
          </p:cNvSpPr>
          <p:nvPr>
            <p:ph type="body" sz="quarter" idx="14" hasCustomPrompt="1"/>
          </p:nvPr>
        </p:nvSpPr>
        <p:spPr>
          <a:xfrm>
            <a:off x="984439" y="952877"/>
            <a:ext cx="4602162" cy="1984375"/>
          </a:xfrm>
        </p:spPr>
        <p:txBody>
          <a:bodyPr>
            <a:noAutofit/>
          </a:bodyPr>
          <a:lstStyle>
            <a:lvl1pPr marL="0" indent="0">
              <a:lnSpc>
                <a:spcPct val="95000"/>
              </a:lnSpc>
              <a:buNone/>
              <a:defRPr sz="2500" baseline="0"/>
            </a:lvl1pPr>
            <a:lvl2pPr marL="288000" indent="0">
              <a:buNone/>
              <a:defRPr/>
            </a:lvl2pPr>
            <a:lvl3pPr marL="540000" indent="0">
              <a:buNone/>
              <a:defRPr/>
            </a:lvl3pPr>
            <a:lvl4pPr marL="828000" indent="0">
              <a:buNone/>
              <a:defRPr/>
            </a:lvl4pPr>
            <a:lvl5pPr marL="1116000" indent="0">
              <a:buNone/>
              <a:defRPr/>
            </a:lvl5pPr>
          </a:lstStyle>
          <a:p>
            <a:pPr lvl="0"/>
            <a:r>
              <a:rPr lang="nb-NO" dirty="0"/>
              <a:t>Klikk for å skrive inn kort sitat eller utsagn</a:t>
            </a:r>
          </a:p>
        </p:txBody>
      </p:sp>
      <p:pic>
        <p:nvPicPr>
          <p:cNvPr id="9" name="Bild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tro">
    <p:bg>
      <p:bgPr>
        <a:solidFill>
          <a:schemeClr val="accent1"/>
        </a:solidFill>
        <a:effectLst/>
      </p:bgPr>
    </p:bg>
    <p:spTree>
      <p:nvGrpSpPr>
        <p:cNvPr id="1" name=""/>
        <p:cNvGrpSpPr/>
        <p:nvPr/>
      </p:nvGrpSpPr>
      <p:grpSpPr>
        <a:xfrm>
          <a:off x="0" y="0"/>
          <a:ext cx="0" cy="0"/>
          <a:chOff x="0" y="0"/>
          <a:chExt cx="0" cy="0"/>
        </a:xfrm>
      </p:grpSpPr>
      <p:sp>
        <p:nvSpPr>
          <p:cNvPr id="3" name="Undertittel 2"/>
          <p:cNvSpPr>
            <a:spLocks noGrp="1"/>
          </p:cNvSpPr>
          <p:nvPr>
            <p:ph type="subTitle" idx="1" hasCustomPrompt="1"/>
          </p:nvPr>
        </p:nvSpPr>
        <p:spPr>
          <a:xfrm>
            <a:off x="1494030" y="2401422"/>
            <a:ext cx="2620605" cy="409791"/>
          </a:xfrm>
        </p:spPr>
        <p:txBody>
          <a:bodyPr lIns="0" tIns="0" rIns="0" bIns="0">
            <a:normAutofit/>
          </a:bodyPr>
          <a:lstStyle>
            <a:lvl1pPr marL="0" indent="0" algn="l">
              <a:buNone/>
              <a:defRPr sz="1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læringsmiljøsenteret.no</a:t>
            </a:r>
            <a:endParaRPr lang="nb-NO" dirty="0"/>
          </a:p>
        </p:txBody>
      </p:sp>
      <p:sp>
        <p:nvSpPr>
          <p:cNvPr id="4" name="Plassholder for dato 3"/>
          <p:cNvSpPr>
            <a:spLocks noGrp="1"/>
          </p:cNvSpPr>
          <p:nvPr>
            <p:ph type="dt" sz="half" idx="10"/>
          </p:nvPr>
        </p:nvSpPr>
        <p:spPr/>
        <p:txBody>
          <a:bodyPr/>
          <a:lstStyle>
            <a:lvl1pPr>
              <a:defRPr>
                <a:solidFill>
                  <a:srgbClr val="154194"/>
                </a:solidFill>
              </a:defRPr>
            </a:lvl1pPr>
          </a:lstStyle>
          <a:p>
            <a:fld id="{5CA8B9B4-4AC9-FA4D-89F2-98956A403903}" type="datetime4">
              <a:rPr lang="nb-NO" smtClean="0"/>
              <a:t>20. november 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4030" y="1264807"/>
            <a:ext cx="2620605" cy="76259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4" name="Plassholder for dato 3"/>
          <p:cNvSpPr>
            <a:spLocks noGrp="1"/>
          </p:cNvSpPr>
          <p:nvPr>
            <p:ph type="dt" sz="half" idx="10"/>
          </p:nvPr>
        </p:nvSpPr>
        <p:spPr/>
        <p:txBody>
          <a:bodyPr/>
          <a:lstStyle/>
          <a:p>
            <a:fld id="{01C99849-7698-4375-BC66-3CFBA487D967}" type="datetime1">
              <a:rPr lang="en-GB" smtClean="0"/>
              <a:t>20/11/2020</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71880C0E-C36C-4DBA-B679-AFA49DD8EE9F}" type="slidenum">
              <a:rPr lang="en-GB" smtClean="0"/>
              <a:t>‹#›</a:t>
            </a:fld>
            <a:endParaRPr lang="en-GB"/>
          </a:p>
        </p:txBody>
      </p:sp>
    </p:spTree>
    <p:extLst>
      <p:ext uri="{BB962C8B-B14F-4D97-AF65-F5344CB8AC3E}">
        <p14:creationId xmlns:p14="http://schemas.microsoft.com/office/powerpoint/2010/main" val="1983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dato 4"/>
          <p:cNvSpPr>
            <a:spLocks noGrp="1"/>
          </p:cNvSpPr>
          <p:nvPr>
            <p:ph type="dt" sz="half" idx="10"/>
          </p:nvPr>
        </p:nvSpPr>
        <p:spPr/>
        <p:txBody>
          <a:bodyPr/>
          <a:lstStyle/>
          <a:p>
            <a:fld id="{594D7711-C432-4D3E-B1C5-504832E0F7DD}" type="datetime1">
              <a:rPr lang="en-GB" smtClean="0"/>
              <a:t>20/11/2020</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71880C0E-C36C-4DBA-B679-AFA49DD8EE9F}" type="slidenum">
              <a:rPr lang="en-GB" smtClean="0"/>
              <a:t>‹#›</a:t>
            </a:fld>
            <a:endParaRPr lang="en-GB"/>
          </a:p>
        </p:txBody>
      </p:sp>
    </p:spTree>
    <p:extLst>
      <p:ext uri="{BB962C8B-B14F-4D97-AF65-F5344CB8AC3E}">
        <p14:creationId xmlns:p14="http://schemas.microsoft.com/office/powerpoint/2010/main" val="1478470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p:cNvSpPr>
            <a:spLocks noGrp="1"/>
          </p:cNvSpPr>
          <p:nvPr>
            <p:ph type="dt" sz="half" idx="10"/>
          </p:nvPr>
        </p:nvSpPr>
        <p:spPr/>
        <p:txBody>
          <a:bodyPr/>
          <a:lstStyle/>
          <a:p>
            <a:fld id="{7AD55280-6AD4-4C61-AA12-A9C32675A979}" type="datetime1">
              <a:rPr lang="en-GB" smtClean="0"/>
              <a:t>20/11/2020</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71880C0E-C36C-4DBA-B679-AFA49DD8EE9F}" type="slidenum">
              <a:rPr lang="en-GB" smtClean="0"/>
              <a:t>‹#›</a:t>
            </a:fld>
            <a:endParaRPr lang="en-GB"/>
          </a:p>
        </p:txBody>
      </p:sp>
    </p:spTree>
    <p:extLst>
      <p:ext uri="{BB962C8B-B14F-4D97-AF65-F5344CB8AC3E}">
        <p14:creationId xmlns:p14="http://schemas.microsoft.com/office/powerpoint/2010/main" val="150275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418298" y="3120134"/>
            <a:ext cx="7888580" cy="1475141"/>
          </a:xfrm>
        </p:spPr>
        <p:txBody>
          <a:bodyPr lIns="0" tIns="0" rIns="0" bIns="0" anchor="t" anchorCtr="0">
            <a:normAutofit/>
          </a:bodyPr>
          <a:lstStyle>
            <a:lvl1pPr algn="l">
              <a:lnSpc>
                <a:spcPct val="93000"/>
              </a:lnSpc>
              <a:defRPr sz="4600" baseline="0">
                <a:solidFill>
                  <a:schemeClr val="bg2"/>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418298" y="2398738"/>
            <a:ext cx="7888580" cy="293215"/>
          </a:xfrm>
        </p:spPr>
        <p:txBody>
          <a:bodyPr lIns="0" tIns="0" rIns="0" bIns="0">
            <a:normAutofit/>
          </a:bodyPr>
          <a:lstStyle>
            <a:lvl1pPr marL="0" indent="0" algn="l">
              <a:buNone/>
              <a:defRPr sz="12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NAVN, tittel</a:t>
            </a:r>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20. november 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8" name="Plassholder for tekst 7"/>
          <p:cNvSpPr>
            <a:spLocks noGrp="1"/>
          </p:cNvSpPr>
          <p:nvPr>
            <p:ph type="body" sz="quarter" idx="13"/>
          </p:nvPr>
        </p:nvSpPr>
        <p:spPr>
          <a:xfrm>
            <a:off x="2418245" y="4966087"/>
            <a:ext cx="7888473" cy="485715"/>
          </a:xfrm>
        </p:spPr>
        <p:txBody>
          <a:bodyPr lIns="0" tIns="0" rIns="0" bIns="0">
            <a:normAutofit/>
          </a:bodyPr>
          <a:lstStyle>
            <a:lvl1pPr marL="0" indent="0">
              <a:buNone/>
              <a:defRPr sz="1900" baseline="0">
                <a:solidFill>
                  <a:schemeClr val="bg2"/>
                </a:solidFill>
              </a:defRPr>
            </a:lvl1pPr>
          </a:lstStyle>
          <a:p>
            <a:pPr lvl="0"/>
            <a:r>
              <a:rPr lang="nb-NO"/>
              <a:t>Rediger tekststiler i malen</a:t>
            </a:r>
          </a:p>
        </p:txBody>
      </p:sp>
      <p:sp>
        <p:nvSpPr>
          <p:cNvPr id="12" name="Rektangel 11"/>
          <p:cNvSpPr/>
          <p:nvPr userDrawn="1"/>
        </p:nvSpPr>
        <p:spPr>
          <a:xfrm>
            <a:off x="2418298" y="2812774"/>
            <a:ext cx="7888580"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2"/>
              </a:solidFill>
            </a:endParaRPr>
          </a:p>
        </p:txBody>
      </p:sp>
      <p:sp>
        <p:nvSpPr>
          <p:cNvPr id="14" name="Rektangel 13"/>
          <p:cNvSpPr/>
          <p:nvPr userDrawn="1"/>
        </p:nvSpPr>
        <p:spPr>
          <a:xfrm>
            <a:off x="0" y="0"/>
            <a:ext cx="12191999" cy="15306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481" y="415608"/>
            <a:ext cx="2620605" cy="766194"/>
          </a:xfrm>
          <a:prstGeom prst="rect">
            <a:avLst/>
          </a:prstGeom>
        </p:spPr>
      </p:pic>
      <p:cxnSp>
        <p:nvCxnSpPr>
          <p:cNvPr id="16" name="Rett linje 15"/>
          <p:cNvCxnSpPr/>
          <p:nvPr userDrawn="1"/>
        </p:nvCxnSpPr>
        <p:spPr>
          <a:xfrm flipH="1">
            <a:off x="2418246" y="4722275"/>
            <a:ext cx="788847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tellysbilde">
    <p:bg>
      <p:bgPr>
        <a:solidFill>
          <a:schemeClr val="bg2"/>
        </a:solidFill>
        <a:effectLst/>
      </p:bgPr>
    </p:bg>
    <p:spTree>
      <p:nvGrpSpPr>
        <p:cNvPr id="1" name=""/>
        <p:cNvGrpSpPr/>
        <p:nvPr/>
      </p:nvGrpSpPr>
      <p:grpSpPr>
        <a:xfrm>
          <a:off x="0" y="0"/>
          <a:ext cx="0" cy="0"/>
          <a:chOff x="0" y="0"/>
          <a:chExt cx="0" cy="0"/>
        </a:xfrm>
      </p:grpSpPr>
      <p:sp>
        <p:nvSpPr>
          <p:cNvPr id="16" name="Plassholder for bilde 15"/>
          <p:cNvSpPr>
            <a:spLocks noGrp="1"/>
          </p:cNvSpPr>
          <p:nvPr>
            <p:ph type="pic" sz="quarter" idx="14"/>
          </p:nvPr>
        </p:nvSpPr>
        <p:spPr>
          <a:xfrm>
            <a:off x="425450" y="1956828"/>
            <a:ext cx="11334749" cy="4466831"/>
          </a:xfrm>
          <a:solidFill>
            <a:schemeClr val="bg1"/>
          </a:solidFill>
        </p:spPr>
        <p:txBody>
          <a:bodyPr/>
          <a:lstStyle/>
          <a:p>
            <a:r>
              <a:rPr lang="nb-NO"/>
              <a:t>Klikk ikonet for å legge til et bilde</a:t>
            </a:r>
          </a:p>
        </p:txBody>
      </p:sp>
      <p:sp>
        <p:nvSpPr>
          <p:cNvPr id="2" name="Tittel 1"/>
          <p:cNvSpPr>
            <a:spLocks noGrp="1"/>
          </p:cNvSpPr>
          <p:nvPr>
            <p:ph type="ctrTitle"/>
          </p:nvPr>
        </p:nvSpPr>
        <p:spPr>
          <a:xfrm>
            <a:off x="2418298" y="3383604"/>
            <a:ext cx="7888580" cy="1475141"/>
          </a:xfrm>
        </p:spPr>
        <p:txBody>
          <a:bodyPr lIns="0" tIns="0" rIns="0" bIns="0" anchor="t" anchorCtr="0">
            <a:normAutofit/>
          </a:bodyPr>
          <a:lstStyle>
            <a:lvl1pPr algn="l">
              <a:lnSpc>
                <a:spcPct val="93000"/>
              </a:lnSpc>
              <a:defRPr sz="4600" baseline="0">
                <a:solidFill>
                  <a:schemeClr val="bg2"/>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418298" y="2662208"/>
            <a:ext cx="7888580" cy="293215"/>
          </a:xfrm>
        </p:spPr>
        <p:txBody>
          <a:bodyPr lIns="0" tIns="0" rIns="0" bIns="0">
            <a:normAutofit/>
          </a:bodyPr>
          <a:lstStyle>
            <a:lvl1pPr marL="0" indent="0" algn="l">
              <a:buNone/>
              <a:defRPr sz="12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NAVN, tittel</a:t>
            </a:r>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20. november 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8" name="Plassholder for tekst 7"/>
          <p:cNvSpPr>
            <a:spLocks noGrp="1"/>
          </p:cNvSpPr>
          <p:nvPr>
            <p:ph type="body" sz="quarter" idx="13"/>
          </p:nvPr>
        </p:nvSpPr>
        <p:spPr>
          <a:xfrm>
            <a:off x="2418245" y="5229557"/>
            <a:ext cx="7888473" cy="485715"/>
          </a:xfrm>
        </p:spPr>
        <p:txBody>
          <a:bodyPr lIns="0" tIns="0" rIns="0" bIns="0">
            <a:normAutofit/>
          </a:bodyPr>
          <a:lstStyle>
            <a:lvl1pPr marL="0" indent="0">
              <a:buNone/>
              <a:defRPr sz="1900" baseline="0">
                <a:solidFill>
                  <a:schemeClr val="bg2"/>
                </a:solidFill>
              </a:defRPr>
            </a:lvl1pPr>
          </a:lstStyle>
          <a:p>
            <a:pPr lvl="0"/>
            <a:r>
              <a:rPr lang="nb-NO"/>
              <a:t>Rediger tekststiler i malen</a:t>
            </a:r>
          </a:p>
        </p:txBody>
      </p:sp>
      <p:sp>
        <p:nvSpPr>
          <p:cNvPr id="12" name="Rektangel 11"/>
          <p:cNvSpPr/>
          <p:nvPr userDrawn="1"/>
        </p:nvSpPr>
        <p:spPr>
          <a:xfrm>
            <a:off x="2418298" y="3076244"/>
            <a:ext cx="7888580"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2"/>
              </a:solidFill>
            </a:endParaRPr>
          </a:p>
        </p:txBody>
      </p:sp>
      <p:cxnSp>
        <p:nvCxnSpPr>
          <p:cNvPr id="13" name="Rett linje 12"/>
          <p:cNvCxnSpPr/>
          <p:nvPr userDrawn="1"/>
        </p:nvCxnSpPr>
        <p:spPr>
          <a:xfrm flipH="1">
            <a:off x="2418246" y="4985745"/>
            <a:ext cx="788847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ktangel 13"/>
          <p:cNvSpPr/>
          <p:nvPr userDrawn="1"/>
        </p:nvSpPr>
        <p:spPr>
          <a:xfrm>
            <a:off x="425450" y="426203"/>
            <a:ext cx="11334749" cy="1530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481" y="841811"/>
            <a:ext cx="2620605" cy="7661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tel/intro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663700" y="2136160"/>
            <a:ext cx="8871111" cy="2296140"/>
          </a:xfrm>
        </p:spPr>
        <p:txBody>
          <a:bodyPr lIns="0" tIns="0" rIns="0" bIns="0" anchor="t" anchorCtr="0">
            <a:normAutofit/>
          </a:bodyPr>
          <a:lstStyle>
            <a:lvl1pPr algn="l">
              <a:lnSpc>
                <a:spcPct val="93000"/>
              </a:lnSpc>
              <a:defRPr sz="4600" baseline="0">
                <a:solidFill>
                  <a:schemeClr val="bg2"/>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20. november 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a:xfrm>
            <a:off x="9039478" y="6550559"/>
            <a:ext cx="1542797" cy="307442"/>
          </a:xfrm>
        </p:spPr>
        <p:txBody>
          <a:bodyPr/>
          <a:lstStyle/>
          <a:p>
            <a:fld id="{1CAACE74-9F97-CC48-B4CB-2460102901BA}" type="slidenum">
              <a:rPr lang="nb-NO" smtClean="0"/>
              <a:t>‹#›</a:t>
            </a:fld>
            <a:endParaRPr lang="nb-NO"/>
          </a:p>
        </p:txBody>
      </p:sp>
      <p:sp>
        <p:nvSpPr>
          <p:cNvPr id="12" name="Rektangel 11"/>
          <p:cNvSpPr/>
          <p:nvPr userDrawn="1"/>
        </p:nvSpPr>
        <p:spPr>
          <a:xfrm>
            <a:off x="1663700" y="1828800"/>
            <a:ext cx="8871111" cy="76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slide-1">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670472" y="879894"/>
            <a:ext cx="8025619" cy="692957"/>
          </a:xfrm>
        </p:spPr>
        <p:txBody>
          <a:bodyPr lIns="0" tIns="0" rIns="0" bIns="0" anchor="t" anchorCtr="0">
            <a:normAutofit/>
          </a:bodyPr>
          <a:lstStyle>
            <a:lvl1pPr>
              <a:defRPr sz="3400" b="1">
                <a:solidFill>
                  <a:schemeClr val="accent1"/>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cxnSp>
        <p:nvCxnSpPr>
          <p:cNvPr id="9" name="Rett linje 8"/>
          <p:cNvCxnSpPr/>
          <p:nvPr userDrawn="1"/>
        </p:nvCxnSpPr>
        <p:spPr>
          <a:xfrm flipH="1">
            <a:off x="1670472" y="1624829"/>
            <a:ext cx="80256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p:nvPr>
        </p:nvSpPr>
        <p:spPr>
          <a:xfrm>
            <a:off x="1670049" y="1938337"/>
            <a:ext cx="8026041" cy="3953503"/>
          </a:xfrm>
        </p:spPr>
        <p:txBody>
          <a:bodyPr/>
          <a:lstStyle>
            <a:lvl1pPr marL="288000" indent="-288000">
              <a:buClr>
                <a:schemeClr val="accent1"/>
              </a:buClr>
              <a:buSzPct val="130000"/>
              <a:buFont typeface="Wingdings" charset="2"/>
              <a:buChar cha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lysbildenummer 5"/>
          <p:cNvSpPr>
            <a:spLocks noGrp="1"/>
          </p:cNvSpPr>
          <p:nvPr>
            <p:ph type="sldNum" sz="quarter" idx="12"/>
          </p:nvPr>
        </p:nvSpPr>
        <p:spPr>
          <a:xfrm>
            <a:off x="9039478" y="6550559"/>
            <a:ext cx="1542797" cy="307442"/>
          </a:xfrm>
        </p:spPr>
        <p:txBody>
          <a:bodyPr/>
          <a:lstStyle/>
          <a:p>
            <a:fld id="{1CAACE74-9F97-CC48-B4CB-2460102901BA}" type="slidenum">
              <a:rPr lang="nb-NO" smtClean="0"/>
              <a:t>‹#›</a:t>
            </a:fld>
            <a:endParaRPr lang="nb-NO"/>
          </a:p>
        </p:txBody>
      </p:sp>
      <p:pic>
        <p:nvPicPr>
          <p:cNvPr id="15" name="Bild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extLst>
      <p:ext uri="{BB962C8B-B14F-4D97-AF65-F5344CB8AC3E}">
        <p14:creationId xmlns:p14="http://schemas.microsoft.com/office/powerpoint/2010/main" val="154893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670472" y="879894"/>
            <a:ext cx="8025619" cy="692957"/>
          </a:xfrm>
        </p:spPr>
        <p:txBody>
          <a:bodyPr lIns="0" tIns="0" rIns="0" bIns="0" anchor="t" anchorCtr="0">
            <a:normAutofit/>
          </a:bodyPr>
          <a:lstStyle>
            <a:lvl1pPr>
              <a:defRPr sz="3400" b="1">
                <a:solidFill>
                  <a:schemeClr val="accent3"/>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cxnSp>
        <p:nvCxnSpPr>
          <p:cNvPr id="9" name="Rett linje 8"/>
          <p:cNvCxnSpPr/>
          <p:nvPr userDrawn="1"/>
        </p:nvCxnSpPr>
        <p:spPr>
          <a:xfrm flipH="1">
            <a:off x="1670472" y="1624829"/>
            <a:ext cx="802561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p:nvPr>
        </p:nvSpPr>
        <p:spPr>
          <a:xfrm>
            <a:off x="1670049" y="1938337"/>
            <a:ext cx="8026041" cy="3953503"/>
          </a:xfrm>
        </p:spPr>
        <p:txBody>
          <a:bodyPr/>
          <a:lstStyle>
            <a:lvl1pPr marL="324000" indent="-324000">
              <a:buClr>
                <a:schemeClr val="bg2"/>
              </a:buClr>
              <a:buFont typeface="Wingdings" charset="2"/>
              <a:buChar cha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lysbildenummer 5"/>
          <p:cNvSpPr>
            <a:spLocks noGrp="1"/>
          </p:cNvSpPr>
          <p:nvPr>
            <p:ph type="sldNum" sz="quarter" idx="12"/>
          </p:nvPr>
        </p:nvSpPr>
        <p:spPr>
          <a:xfrm>
            <a:off x="9039478" y="6550559"/>
            <a:ext cx="1542797" cy="307442"/>
          </a:xfrm>
        </p:spPr>
        <p:txBody>
          <a:bodyPr/>
          <a:lstStyle/>
          <a:p>
            <a:fld id="{1CAACE74-9F97-CC48-B4CB-2460102901BA}" type="slidenum">
              <a:rPr lang="nb-NO" smtClean="0"/>
              <a:t>‹#›</a:t>
            </a:fld>
            <a:endParaRPr lang="nb-NO"/>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 med bilde-1">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130060" y="1009620"/>
            <a:ext cx="5132717" cy="692957"/>
          </a:xfrm>
        </p:spPr>
        <p:txBody>
          <a:bodyPr lIns="0" tIns="0" rIns="0" bIns="0" anchor="t" anchorCtr="0">
            <a:normAutofit/>
          </a:bodyPr>
          <a:lstStyle>
            <a:lvl1pPr>
              <a:lnSpc>
                <a:spcPct val="100000"/>
              </a:lnSpc>
              <a:defRPr sz="3400" b="1">
                <a:solidFill>
                  <a:schemeClr val="accent1"/>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cxnSp>
        <p:nvCxnSpPr>
          <p:cNvPr id="9" name="Rett linje 8"/>
          <p:cNvCxnSpPr/>
          <p:nvPr userDrawn="1"/>
        </p:nvCxnSpPr>
        <p:spPr>
          <a:xfrm flipH="1">
            <a:off x="1130061" y="1823236"/>
            <a:ext cx="51413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3"/>
          </a:xfrm>
          <a:solidFill>
            <a:schemeClr val="bg1"/>
          </a:solidFill>
        </p:spPr>
        <p:txBody>
          <a:bodyPr/>
          <a:lstStyle/>
          <a:p>
            <a:r>
              <a:rPr lang="nb-NO"/>
              <a:t>Klikk ikonet for å legge til et bilde</a:t>
            </a:r>
          </a:p>
        </p:txBody>
      </p:sp>
      <p:sp>
        <p:nvSpPr>
          <p:cNvPr id="10" name="Plassholder for tekst 11"/>
          <p:cNvSpPr>
            <a:spLocks noGrp="1"/>
          </p:cNvSpPr>
          <p:nvPr>
            <p:ph type="body" sz="quarter" idx="14"/>
          </p:nvPr>
        </p:nvSpPr>
        <p:spPr>
          <a:xfrm>
            <a:off x="1130060" y="2175898"/>
            <a:ext cx="5141343" cy="39535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lysbildenummer 5"/>
          <p:cNvSpPr>
            <a:spLocks noGrp="1"/>
          </p:cNvSpPr>
          <p:nvPr>
            <p:ph type="sldNum" sz="quarter" idx="12"/>
          </p:nvPr>
        </p:nvSpPr>
        <p:spPr>
          <a:xfrm>
            <a:off x="9039478" y="6550559"/>
            <a:ext cx="1542797" cy="307442"/>
          </a:xfrm>
        </p:spPr>
        <p:txBody>
          <a:bodyPr/>
          <a:lstStyle/>
          <a:p>
            <a:fld id="{1CAACE74-9F97-CC48-B4CB-2460102901BA}" type="slidenum">
              <a:rPr lang="nb-NO" smtClean="0"/>
              <a:t>‹#›</a:t>
            </a:fld>
            <a:endParaRPr lang="nb-NO"/>
          </a:p>
        </p:txBody>
      </p:sp>
      <p:pic>
        <p:nvPicPr>
          <p:cNvPr id="14" name="Bild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lide med bilde-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Autofit/>
          </a:bodyPr>
          <a:lstStyle>
            <a:lvl1pPr>
              <a:lnSpc>
                <a:spcPct val="100000"/>
              </a:lnSpc>
              <a:defRPr sz="3400" b="1">
                <a:solidFill>
                  <a:schemeClr val="accent3"/>
                </a:solidFill>
              </a:defRPr>
            </a:lvl1pPr>
          </a:lstStyle>
          <a:p>
            <a:r>
              <a:rPr lang="nb-NO" dirty="0"/>
              <a:t>Klikk for å legge til tittel</a:t>
            </a:r>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cxnSp>
        <p:nvCxnSpPr>
          <p:cNvPr id="9" name="Rett linje 8"/>
          <p:cNvCxnSpPr/>
          <p:nvPr userDrawn="1"/>
        </p:nvCxnSpPr>
        <p:spPr>
          <a:xfrm flipH="1">
            <a:off x="1130061" y="1823236"/>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nb-NO"/>
              <a:t>Klikk ikonet for å legge til et bilde</a:t>
            </a:r>
          </a:p>
        </p:txBody>
      </p:sp>
      <p:sp>
        <p:nvSpPr>
          <p:cNvPr id="10" name="Plassholder for tekst 11"/>
          <p:cNvSpPr>
            <a:spLocks noGrp="1"/>
          </p:cNvSpPr>
          <p:nvPr>
            <p:ph type="body" sz="quarter" idx="14"/>
          </p:nvPr>
        </p:nvSpPr>
        <p:spPr>
          <a:xfrm>
            <a:off x="1130060" y="2175898"/>
            <a:ext cx="5132717" cy="3953503"/>
          </a:xfrm>
        </p:spPr>
        <p:txBody>
          <a:bodyPr/>
          <a:lstStyle>
            <a:lvl1pPr marL="324000" indent="-324000">
              <a:buClr>
                <a:schemeClr val="bg2"/>
              </a:buClr>
              <a:buFont typeface="Wingdings" charset="2"/>
              <a:buChar cha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lysbildenummer 5"/>
          <p:cNvSpPr>
            <a:spLocks noGrp="1"/>
          </p:cNvSpPr>
          <p:nvPr>
            <p:ph type="sldNum" sz="quarter" idx="12"/>
          </p:nvPr>
        </p:nvSpPr>
        <p:spPr>
          <a:xfrm>
            <a:off x="9039478" y="6550559"/>
            <a:ext cx="1542797" cy="307442"/>
          </a:xfrm>
        </p:spPr>
        <p:txBody>
          <a:bodyPr/>
          <a:lstStyle/>
          <a:p>
            <a:fld id="{1CAACE74-9F97-CC48-B4CB-2460102901BA}" type="slidenum">
              <a:rPr lang="nb-NO" smtClean="0"/>
              <a:t>‹#›</a:t>
            </a:fld>
            <a:endParaRPr lang="nb-NO"/>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 med bilde-3">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1201755"/>
          </a:xfrm>
        </p:spPr>
        <p:txBody>
          <a:bodyPr lIns="0" tIns="0" rIns="0" bIns="0" anchor="t" anchorCtr="0">
            <a:normAutofit/>
          </a:bodyPr>
          <a:lstStyle>
            <a:lvl1pPr>
              <a:lnSpc>
                <a:spcPct val="100000"/>
              </a:lnSpc>
              <a:defRPr sz="3400" b="1">
                <a:solidFill>
                  <a:schemeClr val="bg2"/>
                </a:solidFill>
              </a:defRPr>
            </a:lvl1pPr>
          </a:lstStyle>
          <a:p>
            <a:r>
              <a:rPr lang="nb-NO" dirty="0"/>
              <a:t>Klikk for å legge til en tittel over to linjer</a:t>
            </a:r>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130061" y="2375327"/>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nb-NO"/>
              <a:t>Klikk ikonet for å legge til et bilde</a:t>
            </a:r>
          </a:p>
        </p:txBody>
      </p:sp>
      <p:sp>
        <p:nvSpPr>
          <p:cNvPr id="10" name="Plassholder for tekst 11"/>
          <p:cNvSpPr>
            <a:spLocks noGrp="1"/>
          </p:cNvSpPr>
          <p:nvPr>
            <p:ph type="body" sz="quarter" idx="14"/>
          </p:nvPr>
        </p:nvSpPr>
        <p:spPr>
          <a:xfrm>
            <a:off x="1130061" y="2743200"/>
            <a:ext cx="5132716" cy="3386201"/>
          </a:xfrm>
        </p:spPr>
        <p:txBody>
          <a:bodyPr/>
          <a:lstStyle>
            <a:lvl1pPr marL="324000" indent="-324000">
              <a:buClr>
                <a:schemeClr val="bg2"/>
              </a:buClr>
              <a:buFont typeface="Wingdings" charset="2"/>
              <a:buChar cha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a:xfrm>
            <a:off x="208722" y="208722"/>
            <a:ext cx="11767929" cy="6430617"/>
          </a:xfrm>
          <a:prstGeom prst="rect">
            <a:avLst/>
          </a:prstGeom>
          <a:noFill/>
          <a:ln w="431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b-NO" dirty="0"/>
              <a:t>Første nivå</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09322" y="6550559"/>
            <a:ext cx="2743200" cy="307442"/>
          </a:xfrm>
          <a:prstGeom prst="rect">
            <a:avLst/>
          </a:prstGeom>
        </p:spPr>
        <p:txBody>
          <a:bodyPr vert="horz" lIns="0" tIns="0" rIns="0" bIns="0" rtlCol="0" anchor="t" anchorCtr="0"/>
          <a:lstStyle>
            <a:lvl1pPr algn="l">
              <a:defRPr sz="1000">
                <a:solidFill>
                  <a:srgbClr val="024DA1"/>
                </a:solidFill>
                <a:latin typeface="Tahoma" charset="0"/>
                <a:ea typeface="Tahoma" charset="0"/>
                <a:cs typeface="Tahoma" charset="0"/>
              </a:defRPr>
            </a:lvl1pPr>
          </a:lstStyle>
          <a:p>
            <a:fld id="{2C7E634D-C814-4945-9B4C-17E85079B685}" type="datetime4">
              <a:rPr lang="nb-NO" smtClean="0"/>
              <a:pPr/>
              <a:t>20. november 2020</a:t>
            </a:fld>
            <a:endParaRPr lang="nb-NO" dirty="0"/>
          </a:p>
        </p:txBody>
      </p:sp>
      <p:sp>
        <p:nvSpPr>
          <p:cNvPr id="5" name="Plassholder for bunntekst 4"/>
          <p:cNvSpPr>
            <a:spLocks noGrp="1"/>
          </p:cNvSpPr>
          <p:nvPr>
            <p:ph type="ftr" sz="quarter" idx="3"/>
          </p:nvPr>
        </p:nvSpPr>
        <p:spPr>
          <a:xfrm>
            <a:off x="4038600" y="6550559"/>
            <a:ext cx="4114800" cy="307442"/>
          </a:xfrm>
          <a:prstGeom prst="rect">
            <a:avLst/>
          </a:prstGeom>
        </p:spPr>
        <p:txBody>
          <a:bodyPr vert="horz" lIns="0" tIns="0" rIns="0" bIns="0" rtlCol="0" anchor="t" anchorCtr="0"/>
          <a:lstStyle>
            <a:lvl1pPr algn="ctr">
              <a:defRPr sz="1000">
                <a:solidFill>
                  <a:srgbClr val="024DA1"/>
                </a:solidFill>
                <a:latin typeface="Tahoma" charset="0"/>
                <a:ea typeface="Tahoma" charset="0"/>
                <a:cs typeface="Tahoma" charset="0"/>
              </a:defRPr>
            </a:lvl1pPr>
          </a:lstStyle>
          <a:p>
            <a:endParaRPr lang="nb-NO" dirty="0"/>
          </a:p>
        </p:txBody>
      </p:sp>
      <p:sp>
        <p:nvSpPr>
          <p:cNvPr id="6" name="Plassholder for lysbildenummer 5"/>
          <p:cNvSpPr>
            <a:spLocks noGrp="1"/>
          </p:cNvSpPr>
          <p:nvPr>
            <p:ph type="sldNum" sz="quarter" idx="4"/>
          </p:nvPr>
        </p:nvSpPr>
        <p:spPr>
          <a:xfrm>
            <a:off x="9039479" y="6550559"/>
            <a:ext cx="1553614" cy="307442"/>
          </a:xfrm>
          <a:prstGeom prst="rect">
            <a:avLst/>
          </a:prstGeom>
        </p:spPr>
        <p:txBody>
          <a:bodyPr vert="horz" lIns="0" tIns="0" rIns="0" bIns="0" rtlCol="0" anchor="t" anchorCtr="0"/>
          <a:lstStyle>
            <a:lvl1pPr algn="r">
              <a:defRPr sz="1000">
                <a:solidFill>
                  <a:srgbClr val="024DA1"/>
                </a:solidFill>
                <a:latin typeface="Tahoma" charset="0"/>
                <a:ea typeface="Tahoma" charset="0"/>
                <a:cs typeface="Tahoma" charset="0"/>
              </a:defRPr>
            </a:lvl1pPr>
          </a:lstStyle>
          <a:p>
            <a:fld id="{1CAACE74-9F97-CC48-B4CB-2460102901BA}" type="slidenum">
              <a:rPr lang="nb-NO" smtClean="0"/>
              <a:pPr/>
              <a:t>‹#›</a:t>
            </a:fld>
            <a:endParaRPr lang="nb-NO" dirty="0"/>
          </a:p>
        </p:txBody>
      </p:sp>
    </p:spTree>
    <p:extLst>
      <p:ext uri="{BB962C8B-B14F-4D97-AF65-F5344CB8AC3E}">
        <p14:creationId xmlns:p14="http://schemas.microsoft.com/office/powerpoint/2010/main" val="23703683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71" r:id="rId3"/>
    <p:sldLayoutId id="2147483663" r:id="rId4"/>
    <p:sldLayoutId id="2147483650" r:id="rId5"/>
    <p:sldLayoutId id="2147483670" r:id="rId6"/>
    <p:sldLayoutId id="2147483664" r:id="rId7"/>
    <p:sldLayoutId id="2147483665" r:id="rId8"/>
    <p:sldLayoutId id="2147483666" r:id="rId9"/>
    <p:sldLayoutId id="2147483668" r:id="rId10"/>
    <p:sldLayoutId id="2147483672" r:id="rId11"/>
    <p:sldLayoutId id="2147483673" r:id="rId12"/>
    <p:sldLayoutId id="2147483674" r:id="rId13"/>
    <p:sldLayoutId id="2147483675" r:id="rId14"/>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Tahoma" charset="0"/>
          <a:ea typeface="Tahoma" charset="0"/>
          <a:cs typeface="Tahoma" charset="0"/>
        </a:defRPr>
      </a:lvl1pPr>
    </p:titleStyle>
    <p:bodyStyle>
      <a:lvl1pPr marL="288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1pPr>
      <a:lvl2pPr marL="576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2pPr>
      <a:lvl3pPr marL="828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3pPr>
      <a:lvl4pPr marL="1116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4pPr>
      <a:lvl5pPr marL="1404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www.uis.no/robust" TargetMode="External"/><Relationship Id="rId2" Type="http://schemas.openxmlformats.org/officeDocument/2006/relationships/hyperlink" Target="mailto:hilde.sandvold@uis.no"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bilde 9"/>
          <p:cNvPicPr preferRelativeResize="0">
            <a:picLocks noGrp="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428366" y="1956827"/>
            <a:ext cx="11340000" cy="4680000"/>
          </a:xfrm>
          <a:solidFill>
            <a:schemeClr val="bg1"/>
          </a:solidFill>
        </p:spPr>
      </p:pic>
      <p:sp>
        <p:nvSpPr>
          <p:cNvPr id="3" name="Tittel 2"/>
          <p:cNvSpPr>
            <a:spLocks noGrp="1"/>
          </p:cNvSpPr>
          <p:nvPr>
            <p:ph type="ctrTitle"/>
          </p:nvPr>
        </p:nvSpPr>
        <p:spPr>
          <a:xfrm>
            <a:off x="865563" y="2246840"/>
            <a:ext cx="3506412" cy="1475141"/>
          </a:xfrm>
        </p:spPr>
        <p:txBody>
          <a:bodyPr>
            <a:noAutofit/>
          </a:bodyPr>
          <a:lstStyle/>
          <a:p>
            <a:r>
              <a:rPr lang="nb-NO" sz="6000" b="1" dirty="0" err="1"/>
              <a:t>Resilient</a:t>
            </a:r>
            <a:r>
              <a:rPr lang="nb-NO" sz="6000" dirty="0"/>
              <a:t> </a:t>
            </a:r>
            <a:br>
              <a:rPr lang="nb-NO" sz="6000" dirty="0"/>
            </a:br>
            <a:r>
              <a:rPr lang="nb-NO" sz="3600" b="1" dirty="0"/>
              <a:t>Hva er det?</a:t>
            </a:r>
            <a:endParaRPr lang="en-GB" sz="3600" b="1" dirty="0"/>
          </a:p>
        </p:txBody>
      </p:sp>
      <p:cxnSp>
        <p:nvCxnSpPr>
          <p:cNvPr id="13" name="Rett linje 12"/>
          <p:cNvCxnSpPr/>
          <p:nvPr/>
        </p:nvCxnSpPr>
        <p:spPr>
          <a:xfrm>
            <a:off x="11765984" y="1928813"/>
            <a:ext cx="2382" cy="470801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12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59" y="819120"/>
            <a:ext cx="5132717" cy="692957"/>
          </a:xfrm>
        </p:spPr>
        <p:txBody>
          <a:bodyPr>
            <a:normAutofit fontScale="90000"/>
          </a:bodyPr>
          <a:lstStyle/>
          <a:p>
            <a:r>
              <a:rPr lang="nb-NO" dirty="0">
                <a:ea typeface="Tahoma"/>
                <a:cs typeface="Tahoma"/>
              </a:rPr>
              <a:t>Oppmerksomhetstrening</a:t>
            </a:r>
            <a:endParaRPr lang="nb-NO" dirty="0"/>
          </a:p>
        </p:txBody>
      </p:sp>
      <p:pic>
        <p:nvPicPr>
          <p:cNvPr id="8" name="Plassholder for bilde 7"/>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p:txBody>
          <a:bodyPr>
            <a:normAutofit fontScale="70000" lnSpcReduction="20000"/>
          </a:bodyPr>
          <a:lstStyle/>
          <a:p>
            <a:pPr marL="353060" indent="-353060">
              <a:spcAft>
                <a:spcPts val="1200"/>
              </a:spcAft>
            </a:pPr>
            <a:r>
              <a:rPr lang="nb-NO" sz="3200" b="1" dirty="0">
                <a:ea typeface="Tahoma"/>
                <a:cs typeface="Tahoma"/>
              </a:rPr>
              <a:t>Formål:</a:t>
            </a:r>
            <a:r>
              <a:rPr lang="nb-NO" sz="3200" dirty="0">
                <a:ea typeface="Tahoma"/>
                <a:cs typeface="Tahoma"/>
              </a:rPr>
              <a:t> </a:t>
            </a:r>
            <a:br>
              <a:rPr lang="nb-NO" sz="3200" dirty="0">
                <a:ea typeface="Tahoma"/>
                <a:cs typeface="Tahoma"/>
              </a:rPr>
            </a:br>
            <a:r>
              <a:rPr lang="nb-NO" sz="3200" dirty="0">
                <a:ea typeface="Tahoma"/>
                <a:cs typeface="Tahoma"/>
              </a:rPr>
              <a:t>Lære elevene strategier for å redusere stress, og få teknikker for å øke fokus på arbeidsoppgaver</a:t>
            </a:r>
            <a:endParaRPr lang="nb-NO" sz="3200" b="1" dirty="0">
              <a:ea typeface="Tahoma"/>
              <a:cs typeface="Tahoma"/>
            </a:endParaRPr>
          </a:p>
          <a:p>
            <a:pPr marL="353060" indent="-353060">
              <a:spcAft>
                <a:spcPts val="1200"/>
              </a:spcAft>
            </a:pPr>
            <a:r>
              <a:rPr lang="nb-NO" sz="3200" b="1" dirty="0">
                <a:ea typeface="Tahoma"/>
                <a:cs typeface="Tahoma"/>
              </a:rPr>
              <a:t>Hvordan:</a:t>
            </a:r>
            <a:r>
              <a:rPr lang="nb-NO" sz="3200" dirty="0">
                <a:ea typeface="Tahoma"/>
                <a:cs typeface="Tahoma"/>
              </a:rPr>
              <a:t> </a:t>
            </a:r>
            <a:br>
              <a:rPr lang="nb-NO" sz="3200" dirty="0">
                <a:ea typeface="Tahoma"/>
                <a:cs typeface="Tahoma"/>
              </a:rPr>
            </a:br>
            <a:r>
              <a:rPr lang="nb-NO" sz="3200" dirty="0">
                <a:ea typeface="Tahoma"/>
                <a:cs typeface="Tahoma"/>
              </a:rPr>
              <a:t>Trene mentalt på å være til stede i øyeblikket og hindre at bekymringer forstyrrer oppmerksomheten</a:t>
            </a:r>
            <a:endParaRPr lang="nb-NO" sz="3200" b="1" dirty="0">
              <a:ea typeface="Tahoma"/>
              <a:cs typeface="Tahoma"/>
            </a:endParaRPr>
          </a:p>
          <a:p>
            <a:pPr marL="353060" indent="-353060">
              <a:spcAft>
                <a:spcPts val="1200"/>
              </a:spcAft>
            </a:pPr>
            <a:r>
              <a:rPr lang="nb-NO" sz="3200" b="1" dirty="0">
                <a:ea typeface="Tahoma"/>
                <a:cs typeface="Tahoma"/>
              </a:rPr>
              <a:t>Kobling til Læreplanen: </a:t>
            </a:r>
            <a:br>
              <a:rPr lang="nb-NO" sz="3200" b="1" dirty="0">
                <a:ea typeface="Tahoma"/>
                <a:cs typeface="Tahoma"/>
              </a:rPr>
            </a:br>
            <a:r>
              <a:rPr lang="nb-NO" sz="3200" i="1" dirty="0">
                <a:ea typeface="Tahoma"/>
                <a:cs typeface="Tahoma"/>
              </a:rPr>
              <a:t>«Opplæringen skal sikre at elevene…kan bruke språk for å tenke, skape mening, kommunisere og knytte bånd til andre</a:t>
            </a:r>
            <a:r>
              <a:rPr lang="nb-NO" sz="3200" dirty="0">
                <a:ea typeface="Tahoma"/>
                <a:cs typeface="Tahoma"/>
              </a:rPr>
              <a:t>» </a:t>
            </a:r>
            <a:br>
              <a:rPr lang="nb-NO" sz="3200" dirty="0">
                <a:ea typeface="Tahoma"/>
                <a:cs typeface="Tahoma"/>
              </a:rPr>
            </a:br>
            <a:r>
              <a:rPr lang="nb-NO" sz="2100" dirty="0">
                <a:ea typeface="Tahoma"/>
                <a:cs typeface="Tahoma"/>
              </a:rPr>
              <a:t>(Overordnet del 1.2: Identitet og kulturelt mangfold</a:t>
            </a:r>
            <a:r>
              <a:rPr lang="nb-NO" sz="2100" dirty="0">
                <a:ea typeface="Tahoma" panose="020B0604030504040204" pitchFamily="34" charset="0"/>
                <a:cs typeface="Tahoma" panose="020B0604030504040204" pitchFamily="34" charset="0"/>
              </a:rPr>
              <a:t>)</a:t>
            </a:r>
            <a:endParaRPr lang="nb-NO" sz="3200" dirty="0">
              <a:ea typeface="Tahoma" panose="020B0604030504040204" pitchFamily="34" charset="0"/>
              <a:cs typeface="Tahoma" panose="020B0604030504040204" pitchFamily="34" charset="0"/>
            </a:endParaRPr>
          </a:p>
          <a:p>
            <a:pPr marL="353060" indent="-353060"/>
            <a:endParaRPr lang="nb-NO" dirty="0">
              <a:latin typeface="Tahoma" panose="020B0604030504040204" pitchFamily="34" charset="0"/>
              <a:ea typeface="Tahoma" panose="020B0604030504040204" pitchFamily="34" charset="0"/>
              <a:cs typeface="Tahoma" panose="020B0604030504040204" pitchFamily="34" charset="0"/>
            </a:endParaRPr>
          </a:p>
          <a:p>
            <a:pPr marL="719455" lvl="1" indent="-245110"/>
            <a:endParaRPr lang="nb-NO" dirty="0">
              <a:latin typeface="Tahoma" panose="020B0604030504040204" pitchFamily="34" charset="0"/>
              <a:ea typeface="Tahoma" panose="020B0604030504040204" pitchFamily="34" charset="0"/>
              <a:cs typeface="Tahoma" panose="020B0604030504040204" pitchFamily="34" charset="0"/>
            </a:endParaRPr>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10</a:t>
            </a:fld>
            <a:endParaRPr lang="en-GB"/>
          </a:p>
        </p:txBody>
      </p:sp>
    </p:spTree>
    <p:extLst>
      <p:ext uri="{BB962C8B-B14F-4D97-AF65-F5344CB8AC3E}">
        <p14:creationId xmlns:p14="http://schemas.microsoft.com/office/powerpoint/2010/main" val="377671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819120"/>
            <a:ext cx="5132717" cy="692957"/>
          </a:xfrm>
        </p:spPr>
        <p:txBody>
          <a:bodyPr>
            <a:normAutofit/>
          </a:bodyPr>
          <a:lstStyle/>
          <a:p>
            <a:r>
              <a:rPr lang="nb-NO" dirty="0">
                <a:ea typeface="Tahoma"/>
                <a:cs typeface="Tahoma"/>
              </a:rPr>
              <a:t>Problemløsning</a:t>
            </a:r>
            <a:endParaRPr lang="nb-NO" dirty="0"/>
          </a:p>
        </p:txBody>
      </p:sp>
      <p:sp>
        <p:nvSpPr>
          <p:cNvPr id="10" name="Plassholder for bilde 9"/>
          <p:cNvSpPr>
            <a:spLocks noGrp="1"/>
          </p:cNvSpPr>
          <p:nvPr>
            <p:ph type="pic" sz="quarter" idx="13"/>
          </p:nvPr>
        </p:nvSpPr>
        <p:spPr/>
      </p:sp>
      <p:sp>
        <p:nvSpPr>
          <p:cNvPr id="6" name="Plassholder for tekst 5"/>
          <p:cNvSpPr>
            <a:spLocks noGrp="1"/>
          </p:cNvSpPr>
          <p:nvPr>
            <p:ph type="body" sz="quarter" idx="14"/>
          </p:nvPr>
        </p:nvSpPr>
        <p:spPr/>
        <p:txBody>
          <a:bodyPr>
            <a:normAutofit fontScale="92500" lnSpcReduction="20000"/>
          </a:bodyPr>
          <a:lstStyle/>
          <a:p>
            <a:pPr marL="353060" indent="-353060"/>
            <a:r>
              <a:rPr lang="nb-NO" sz="2400" b="1" dirty="0">
                <a:ea typeface="Tahoma"/>
                <a:cs typeface="Tahoma"/>
              </a:rPr>
              <a:t>Formål: </a:t>
            </a:r>
            <a:br>
              <a:rPr lang="nb-NO" sz="2400" b="1" dirty="0">
                <a:ea typeface="Tahoma"/>
                <a:cs typeface="Tahoma"/>
              </a:rPr>
            </a:br>
            <a:r>
              <a:rPr lang="nb-NO" sz="2400" dirty="0">
                <a:ea typeface="Tahoma"/>
                <a:cs typeface="Tahoma"/>
              </a:rPr>
              <a:t>Lære elevene hvordan de kan ta fatt på et problem på en hensiktsmessig måte</a:t>
            </a:r>
            <a:endParaRPr lang="nb-NO" sz="2400" b="1" dirty="0">
              <a:ea typeface="Tahoma"/>
              <a:cs typeface="Tahoma"/>
            </a:endParaRPr>
          </a:p>
          <a:p>
            <a:pPr marL="353060" indent="-353060"/>
            <a:r>
              <a:rPr lang="nb-NO" sz="2400" b="1" dirty="0">
                <a:ea typeface="Tahoma"/>
                <a:cs typeface="Tahoma"/>
              </a:rPr>
              <a:t>Hvordan:</a:t>
            </a:r>
            <a:r>
              <a:rPr lang="nb-NO" sz="2400" dirty="0">
                <a:ea typeface="Tahoma"/>
                <a:cs typeface="Tahoma"/>
              </a:rPr>
              <a:t> </a:t>
            </a:r>
            <a:br>
              <a:rPr lang="nb-NO" sz="2400" dirty="0">
                <a:ea typeface="Tahoma"/>
                <a:cs typeface="Tahoma"/>
              </a:rPr>
            </a:br>
            <a:r>
              <a:rPr lang="nb-NO" sz="2400" dirty="0">
                <a:ea typeface="Tahoma"/>
                <a:cs typeface="Tahoma"/>
              </a:rPr>
              <a:t>Analysere og evaluere ulike trinn i problemløsning for å ta gode valg og å justere egen atferd ved behov</a:t>
            </a:r>
            <a:endParaRPr lang="nb-NO" sz="2400" b="1" dirty="0">
              <a:ea typeface="Tahoma"/>
              <a:cs typeface="Tahoma"/>
            </a:endParaRPr>
          </a:p>
          <a:p>
            <a:pPr marL="353060" indent="-353060"/>
            <a:r>
              <a:rPr lang="nb-NO" sz="2400" b="1" dirty="0">
                <a:ea typeface="Tahoma"/>
                <a:cs typeface="Tahoma"/>
              </a:rPr>
              <a:t>Kobling til Læreplanen: </a:t>
            </a:r>
            <a:br>
              <a:rPr lang="nb-NO" sz="2400" b="1" dirty="0">
                <a:ea typeface="Tahoma"/>
                <a:cs typeface="Tahoma"/>
              </a:rPr>
            </a:br>
            <a:r>
              <a:rPr lang="nb-NO" sz="2400" i="1" dirty="0">
                <a:ea typeface="Tahoma"/>
                <a:cs typeface="Tahoma"/>
              </a:rPr>
              <a:t>«Kritisk tenkning og etisk bevissthet er både en forutsetning for og en del av det å lære i mange ulike sammenhenger, og bidrar til at elevene utvikler god dømmekraft» </a:t>
            </a:r>
            <a:r>
              <a:rPr lang="nb-NO" sz="1400" dirty="0">
                <a:ea typeface="Tahoma"/>
                <a:cs typeface="Tahoma"/>
              </a:rPr>
              <a:t>(Overordnede del 1.3: Kritisk tenkning og etisk bevissthet) </a:t>
            </a:r>
            <a:endParaRPr lang="nb-NO" sz="2400" dirty="0">
              <a:ea typeface="Tahoma" panose="020B0604030504040204" pitchFamily="34" charset="0"/>
              <a:cs typeface="Tahoma" panose="020B0604030504040204" pitchFamily="34" charset="0"/>
            </a:endParaRPr>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11</a:t>
            </a:fld>
            <a:endParaRPr lang="en-GB"/>
          </a:p>
        </p:txBody>
      </p:sp>
      <p:pic>
        <p:nvPicPr>
          <p:cNvPr id="9" name="Plassholder for bild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27012" y="428262"/>
            <a:ext cx="4864040" cy="6001473"/>
          </a:xfrm>
          <a:prstGeom prst="rect">
            <a:avLst/>
          </a:prstGeom>
          <a:solidFill>
            <a:schemeClr val="bg1"/>
          </a:solidFill>
        </p:spPr>
      </p:pic>
    </p:spTree>
    <p:extLst>
      <p:ext uri="{BB962C8B-B14F-4D97-AF65-F5344CB8AC3E}">
        <p14:creationId xmlns:p14="http://schemas.microsoft.com/office/powerpoint/2010/main" val="341659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Følelser </a:t>
            </a:r>
          </a:p>
        </p:txBody>
      </p:sp>
      <p:pic>
        <p:nvPicPr>
          <p:cNvPr id="8" name="Plassholder for bilde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Plassholder for tekst 6"/>
          <p:cNvSpPr>
            <a:spLocks noGrp="1"/>
          </p:cNvSpPr>
          <p:nvPr>
            <p:ph type="body" sz="quarter" idx="14"/>
          </p:nvPr>
        </p:nvSpPr>
        <p:spPr/>
        <p:txBody>
          <a:bodyPr>
            <a:normAutofit fontScale="70000" lnSpcReduction="20000"/>
          </a:bodyPr>
          <a:lstStyle/>
          <a:p>
            <a:pPr marL="353060" indent="-353060">
              <a:spcAft>
                <a:spcPts val="1200"/>
              </a:spcAft>
            </a:pPr>
            <a:r>
              <a:rPr lang="nb-NO" sz="3200" b="1" dirty="0">
                <a:ea typeface="Tahoma" panose="020B0604030504040204" pitchFamily="34" charset="0"/>
                <a:cs typeface="Tahoma" panose="020B0604030504040204" pitchFamily="34" charset="0"/>
              </a:rPr>
              <a:t>Formål:</a:t>
            </a:r>
            <a:r>
              <a:rPr lang="nb-NO" sz="3200" dirty="0">
                <a:ea typeface="Tahoma" panose="020B0604030504040204" pitchFamily="34" charset="0"/>
                <a:cs typeface="Tahoma" panose="020B0604030504040204" pitchFamily="34" charset="0"/>
              </a:rPr>
              <a:t> </a:t>
            </a:r>
            <a:br>
              <a:rPr lang="nb-NO" sz="3200" dirty="0">
                <a:ea typeface="Tahoma" panose="020B0604030504040204" pitchFamily="34" charset="0"/>
                <a:cs typeface="Tahoma" panose="020B0604030504040204" pitchFamily="34" charset="0"/>
              </a:rPr>
            </a:br>
            <a:r>
              <a:rPr lang="nb-NO" sz="3200" dirty="0">
                <a:ea typeface="Tahoma" panose="020B0604030504040204" pitchFamily="34" charset="0"/>
                <a:cs typeface="Tahoma" panose="020B0604030504040204" pitchFamily="34" charset="0"/>
              </a:rPr>
              <a:t>Øke elevenes emosjonelle selvregulering</a:t>
            </a:r>
            <a:endParaRPr lang="nb-NO" sz="3200" b="1" dirty="0">
              <a:ea typeface="Tahoma"/>
              <a:cs typeface="Tahoma"/>
            </a:endParaRPr>
          </a:p>
          <a:p>
            <a:pPr marL="353060" indent="-353060">
              <a:spcAft>
                <a:spcPts val="1200"/>
              </a:spcAft>
            </a:pPr>
            <a:r>
              <a:rPr lang="nb-NO" sz="3200" b="1" dirty="0">
                <a:ea typeface="Tahoma"/>
                <a:cs typeface="Tahoma"/>
              </a:rPr>
              <a:t>Hvordan:</a:t>
            </a:r>
            <a:r>
              <a:rPr lang="nb-NO" sz="3200" dirty="0">
                <a:ea typeface="Tahoma"/>
                <a:cs typeface="Tahoma"/>
              </a:rPr>
              <a:t> </a:t>
            </a:r>
            <a:br>
              <a:rPr lang="nb-NO" sz="3200" dirty="0">
                <a:ea typeface="Tahoma"/>
                <a:cs typeface="Tahoma"/>
              </a:rPr>
            </a:br>
            <a:r>
              <a:rPr lang="nb-NO" sz="3200" dirty="0">
                <a:ea typeface="Tahoma"/>
                <a:cs typeface="Tahoma"/>
              </a:rPr>
              <a:t>Lære mer om hvordan tanker påvirker følelser og handling. Få erfaring med hvordan utfordringer kan mestres på en god måte</a:t>
            </a:r>
            <a:endParaRPr lang="nb-NO" sz="3200" b="1" dirty="0">
              <a:ea typeface="Tahoma"/>
              <a:cs typeface="Tahoma"/>
            </a:endParaRPr>
          </a:p>
          <a:p>
            <a:pPr marL="353060" indent="-353060">
              <a:spcAft>
                <a:spcPts val="1200"/>
              </a:spcAft>
            </a:pPr>
            <a:r>
              <a:rPr lang="nb-NO" sz="3200" b="1" dirty="0">
                <a:ea typeface="Tahoma"/>
                <a:cs typeface="Tahoma"/>
              </a:rPr>
              <a:t>Kobling til Læreplanen: </a:t>
            </a:r>
            <a:r>
              <a:rPr lang="nb-NO" sz="3200" i="1" dirty="0">
                <a:ea typeface="Tahoma"/>
                <a:cs typeface="Tahoma"/>
              </a:rPr>
              <a:t>«Opplæringen skal gi elevene et godt grunnlag for å forstå seg selv, andre og verden, og for å gjøre gode valg i livet…» </a:t>
            </a:r>
            <a:br>
              <a:rPr lang="nb-NO" sz="3200" i="1" dirty="0">
                <a:ea typeface="Tahoma"/>
                <a:cs typeface="Tahoma"/>
              </a:rPr>
            </a:br>
            <a:r>
              <a:rPr lang="nb-NO" sz="1800" dirty="0">
                <a:ea typeface="Tahoma"/>
                <a:cs typeface="Tahoma"/>
              </a:rPr>
              <a:t>(Overordnet del 2: Prinsipper for læring, utvikling og danning) </a:t>
            </a:r>
            <a:endParaRPr lang="nb-NO" sz="1800" dirty="0">
              <a:cs typeface="Tahoma"/>
            </a:endParaRPr>
          </a:p>
          <a:p>
            <a:pPr marL="719455" lvl="1" indent="-245110"/>
            <a:endParaRPr lang="nb-NO" dirty="0"/>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12</a:t>
            </a:fld>
            <a:endParaRPr lang="en-GB"/>
          </a:p>
        </p:txBody>
      </p:sp>
    </p:spTree>
    <p:extLst>
      <p:ext uri="{BB962C8B-B14F-4D97-AF65-F5344CB8AC3E}">
        <p14:creationId xmlns:p14="http://schemas.microsoft.com/office/powerpoint/2010/main" val="234272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Lærende tankesett</a:t>
            </a:r>
            <a:endParaRPr lang="en-GB" dirty="0"/>
          </a:p>
        </p:txBody>
      </p:sp>
      <p:pic>
        <p:nvPicPr>
          <p:cNvPr id="8" name="Plassholder for bilde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Plassholder for tekst 6"/>
          <p:cNvSpPr>
            <a:spLocks noGrp="1"/>
          </p:cNvSpPr>
          <p:nvPr>
            <p:ph type="body" sz="quarter" idx="14"/>
          </p:nvPr>
        </p:nvSpPr>
        <p:spPr>
          <a:xfrm>
            <a:off x="1130060" y="2175898"/>
            <a:ext cx="5365990" cy="3953503"/>
          </a:xfrm>
        </p:spPr>
        <p:txBody>
          <a:bodyPr>
            <a:noAutofit/>
          </a:bodyPr>
          <a:lstStyle/>
          <a:p>
            <a:pPr marL="287655" indent="-287655">
              <a:spcBef>
                <a:spcPts val="1200"/>
              </a:spcBef>
            </a:pPr>
            <a:r>
              <a:rPr lang="nb-NO" sz="1700" b="1" dirty="0">
                <a:ea typeface="Tahoma" panose="020B0604030504040204" pitchFamily="34" charset="0"/>
                <a:cs typeface="Tahoma" panose="020B0604030504040204" pitchFamily="34" charset="0"/>
              </a:rPr>
              <a:t>Formål:</a:t>
            </a:r>
            <a:r>
              <a:rPr lang="nb-NO" sz="1700" dirty="0">
                <a:ea typeface="Tahoma" panose="020B0604030504040204" pitchFamily="34" charset="0"/>
                <a:cs typeface="Tahoma" panose="020B0604030504040204" pitchFamily="34" charset="0"/>
              </a:rPr>
              <a:t> </a:t>
            </a:r>
            <a:br>
              <a:rPr lang="nb-NO" sz="1700" dirty="0">
                <a:ea typeface="Tahoma" panose="020B0604030504040204" pitchFamily="34" charset="0"/>
                <a:cs typeface="Tahoma" panose="020B0604030504040204" pitchFamily="34" charset="0"/>
              </a:rPr>
            </a:br>
            <a:r>
              <a:rPr lang="nb-NO" sz="1700" dirty="0">
                <a:ea typeface="Tahoma" panose="020B0604030504040204" pitchFamily="34" charset="0"/>
                <a:cs typeface="Tahoma" panose="020B0604030504040204" pitchFamily="34" charset="0"/>
              </a:rPr>
              <a:t>Øke elevenes tro på læringsmuligheter og opplevelse av mening i skolearbeidet</a:t>
            </a:r>
            <a:endParaRPr lang="en-US" sz="1700" dirty="0">
              <a:ea typeface="Tahoma" panose="020B0604030504040204" pitchFamily="34" charset="0"/>
              <a:cs typeface="Tahoma" panose="020B0604030504040204" pitchFamily="34" charset="0"/>
            </a:endParaRPr>
          </a:p>
          <a:p>
            <a:pPr marL="287655" indent="-287655">
              <a:spcBef>
                <a:spcPts val="1200"/>
              </a:spcBef>
            </a:pPr>
            <a:r>
              <a:rPr lang="nb-NO" sz="1700" b="1" dirty="0">
                <a:ea typeface="Tahoma"/>
                <a:cs typeface="Tahoma"/>
              </a:rPr>
              <a:t>Hvordan:</a:t>
            </a:r>
            <a:r>
              <a:rPr lang="nb-NO" sz="1700" dirty="0">
                <a:ea typeface="Tahoma"/>
                <a:cs typeface="Tahoma"/>
              </a:rPr>
              <a:t> </a:t>
            </a:r>
            <a:br>
              <a:rPr lang="nb-NO" sz="1700" dirty="0">
                <a:ea typeface="Tahoma"/>
                <a:cs typeface="Tahoma"/>
              </a:rPr>
            </a:br>
            <a:r>
              <a:rPr lang="nb-NO" sz="1700" dirty="0">
                <a:ea typeface="Tahoma"/>
                <a:cs typeface="Tahoma"/>
              </a:rPr>
              <a:t>Se på hjernen som en muskel som kan utvikles gjennom å arbeide med passe utfordrende oppgaver. Søke etter mening med læringsoppgavene.</a:t>
            </a:r>
            <a:endParaRPr lang="nb-NO" sz="1700" dirty="0">
              <a:ea typeface="Tahoma" panose="020B0604030504040204" pitchFamily="34" charset="0"/>
              <a:cs typeface="Tahoma" panose="020B0604030504040204" pitchFamily="34" charset="0"/>
            </a:endParaRPr>
          </a:p>
          <a:p>
            <a:pPr marL="287655" indent="-287655">
              <a:spcBef>
                <a:spcPts val="1200"/>
              </a:spcBef>
            </a:pPr>
            <a:r>
              <a:rPr lang="nb-NO" sz="1700" b="1" dirty="0">
                <a:ea typeface="Tahoma"/>
                <a:cs typeface="Tahoma"/>
              </a:rPr>
              <a:t>Kobling til Læreplanen: </a:t>
            </a:r>
            <a:br>
              <a:rPr lang="nb-NO" sz="1700" b="1" dirty="0">
                <a:ea typeface="Tahoma"/>
                <a:cs typeface="Tahoma"/>
              </a:rPr>
            </a:br>
            <a:r>
              <a:rPr lang="nb-NO" sz="1700" i="1" dirty="0">
                <a:ea typeface="Tahoma"/>
                <a:cs typeface="Tahoma"/>
              </a:rPr>
              <a:t>«Skolen skal bidra til at elevene reflekterer over sin egen læring, forstår sine egne læringsprosesser og tilegner seg kunnskap på selvstendig vis… Når elevene forstår sine egne læringsprosesser og sin faglige utvikling, bidrar det til selvstendighet og mestringsfølelse. Opplæringen skal fremme elevenes motivasjon, holdninger og læringsstrategier, og legge grunnlaget for læring hele livet</a:t>
            </a:r>
            <a:r>
              <a:rPr lang="nb-NO" sz="1700" dirty="0">
                <a:ea typeface="Tahoma"/>
                <a:cs typeface="Tahoma"/>
              </a:rPr>
              <a:t>» </a:t>
            </a:r>
            <a:br>
              <a:rPr lang="nb-NO" sz="1700" dirty="0">
                <a:ea typeface="Tahoma"/>
                <a:cs typeface="Tahoma"/>
              </a:rPr>
            </a:br>
            <a:r>
              <a:rPr lang="nb-NO" sz="1200" dirty="0">
                <a:ea typeface="Tahoma"/>
                <a:cs typeface="Tahoma"/>
              </a:rPr>
              <a:t>(Overordnet del 2.4: Å lære å lære) </a:t>
            </a:r>
          </a:p>
        </p:txBody>
      </p:sp>
      <p:sp>
        <p:nvSpPr>
          <p:cNvPr id="4" name="Plassholder for lysbildenummer 3"/>
          <p:cNvSpPr>
            <a:spLocks noGrp="1"/>
          </p:cNvSpPr>
          <p:nvPr>
            <p:ph type="sldNum" sz="quarter" idx="12"/>
          </p:nvPr>
        </p:nvSpPr>
        <p:spPr/>
        <p:txBody>
          <a:bodyPr/>
          <a:lstStyle/>
          <a:p>
            <a:fld id="{71880C0E-C36C-4DBA-B679-AFA49DD8EE9F}" type="slidenum">
              <a:rPr lang="en-GB" smtClean="0"/>
              <a:t>13</a:t>
            </a:fld>
            <a:endParaRPr lang="en-GB"/>
          </a:p>
        </p:txBody>
      </p:sp>
    </p:spTree>
    <p:extLst>
      <p:ext uri="{BB962C8B-B14F-4D97-AF65-F5344CB8AC3E}">
        <p14:creationId xmlns:p14="http://schemas.microsoft.com/office/powerpoint/2010/main" val="129151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663141"/>
            <a:ext cx="5132717" cy="692957"/>
          </a:xfrm>
        </p:spPr>
        <p:txBody>
          <a:bodyPr/>
          <a:lstStyle/>
          <a:p>
            <a:r>
              <a:rPr lang="nb-NO" dirty="0"/>
              <a:t>Kobling til Læreplanverket</a:t>
            </a:r>
            <a:endParaRPr lang="en-GB" dirty="0"/>
          </a:p>
        </p:txBody>
      </p:sp>
      <p:pic>
        <p:nvPicPr>
          <p:cNvPr id="8" name="Plassholder for bilde 7"/>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p:txBody>
          <a:bodyPr/>
          <a:lstStyle/>
          <a:p>
            <a:r>
              <a:rPr lang="nb-NO" dirty="0"/>
              <a:t>ROBUST-undervisningen kan knyttes til både til Overordnet del av læreplanen, og til beskrivelsene av Folkehelse og Livsmestring i fagplanene</a:t>
            </a:r>
          </a:p>
          <a:p>
            <a:r>
              <a:rPr lang="nb-NO" dirty="0"/>
              <a:t>Det tverrfaglige temaet i skolen skal gi elevene kompetanse som fremmer god psykisk og fysisk helse, og som gir mulighet for å ta ansvarlige livsvalg</a:t>
            </a:r>
            <a:endParaRPr lang="en-GB" dirty="0"/>
          </a:p>
          <a:p>
            <a:endParaRPr lang="nb-NO" dirty="0"/>
          </a:p>
          <a:p>
            <a:endParaRPr lang="en-GB" dirty="0"/>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14</a:t>
            </a:fld>
            <a:endParaRPr lang="en-GB"/>
          </a:p>
        </p:txBody>
      </p:sp>
    </p:spTree>
    <p:extLst>
      <p:ext uri="{BB962C8B-B14F-4D97-AF65-F5344CB8AC3E}">
        <p14:creationId xmlns:p14="http://schemas.microsoft.com/office/powerpoint/2010/main" val="402915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1670471" y="802892"/>
            <a:ext cx="8744063" cy="692957"/>
          </a:xfrm>
        </p:spPr>
        <p:txBody>
          <a:bodyPr>
            <a:normAutofit fontScale="90000"/>
          </a:bodyPr>
          <a:lstStyle/>
          <a:p>
            <a:r>
              <a:rPr lang="nb-NO" dirty="0"/>
              <a:t>Hva består lærernes videreutdanningen av?</a:t>
            </a:r>
            <a:endParaRPr lang="en-GB" dirty="0"/>
          </a:p>
        </p:txBody>
      </p:sp>
      <p:sp>
        <p:nvSpPr>
          <p:cNvPr id="3" name="Plassholder for tekst 2"/>
          <p:cNvSpPr>
            <a:spLocks noGrp="1"/>
          </p:cNvSpPr>
          <p:nvPr>
            <p:ph type="body" sz="quarter" idx="13"/>
          </p:nvPr>
        </p:nvSpPr>
        <p:spPr>
          <a:xfrm>
            <a:off x="1670049" y="1938337"/>
            <a:ext cx="8264526" cy="3953503"/>
          </a:xfrm>
        </p:spPr>
        <p:txBody>
          <a:bodyPr>
            <a:noAutofit/>
          </a:bodyPr>
          <a:lstStyle/>
          <a:p>
            <a:pPr>
              <a:spcAft>
                <a:spcPts val="1200"/>
              </a:spcAft>
            </a:pPr>
            <a:r>
              <a:rPr lang="nb-NO" sz="2800" dirty="0"/>
              <a:t>Verktøy for å støtte elevenes </a:t>
            </a:r>
            <a:r>
              <a:rPr lang="nb-NO" sz="2800" b="1" i="1" dirty="0"/>
              <a:t>sosiale og emosjonelle utvikling </a:t>
            </a:r>
          </a:p>
          <a:p>
            <a:pPr>
              <a:spcAft>
                <a:spcPts val="1200"/>
              </a:spcAft>
            </a:pPr>
            <a:r>
              <a:rPr lang="nb-NO" sz="2800" dirty="0"/>
              <a:t>Økt bevissthet og kompetanse på hvordan skolen kan styrke elevenes kompetanse på </a:t>
            </a:r>
            <a:r>
              <a:rPr lang="nb-NO" sz="2800" b="1" i="1" dirty="0"/>
              <a:t>livsmestring</a:t>
            </a:r>
          </a:p>
          <a:p>
            <a:pPr>
              <a:spcAft>
                <a:spcPts val="1200"/>
              </a:spcAft>
            </a:pPr>
            <a:r>
              <a:rPr lang="nb-NO" sz="2800" dirty="0"/>
              <a:t>Opplæring i undervisningsopplegget ROBUST</a:t>
            </a:r>
          </a:p>
          <a:p>
            <a:pPr>
              <a:spcAft>
                <a:spcPts val="1200"/>
              </a:spcAft>
            </a:pPr>
            <a:r>
              <a:rPr lang="nb-NO" sz="2800" b="1" i="1" dirty="0"/>
              <a:t>Ressursbok</a:t>
            </a:r>
            <a:r>
              <a:rPr lang="nb-NO" sz="2800" i="1" dirty="0"/>
              <a:t> </a:t>
            </a:r>
            <a:r>
              <a:rPr lang="nb-NO" sz="2800" dirty="0"/>
              <a:t>som beskriver undervisningen og hvordan den kan gjennomføres, samt tilgang til </a:t>
            </a:r>
            <a:r>
              <a:rPr lang="nb-NO" sz="2800" b="1" i="1" dirty="0"/>
              <a:t>digitale ressurser</a:t>
            </a:r>
            <a:endParaRPr lang="nb-NO" sz="2800" dirty="0"/>
          </a:p>
        </p:txBody>
      </p:sp>
      <p:sp>
        <p:nvSpPr>
          <p:cNvPr id="2" name="Plassholder for lysbildenummer 1"/>
          <p:cNvSpPr>
            <a:spLocks noGrp="1"/>
          </p:cNvSpPr>
          <p:nvPr>
            <p:ph type="sldNum" sz="quarter" idx="12"/>
          </p:nvPr>
        </p:nvSpPr>
        <p:spPr/>
        <p:txBody>
          <a:bodyPr/>
          <a:lstStyle/>
          <a:p>
            <a:fld id="{71880C0E-C36C-4DBA-B679-AFA49DD8EE9F}" type="slidenum">
              <a:rPr lang="en-GB" smtClean="0"/>
              <a:t>15</a:t>
            </a:fld>
            <a:endParaRPr lang="en-GB"/>
          </a:p>
        </p:txBody>
      </p:sp>
    </p:spTree>
    <p:extLst>
      <p:ext uri="{BB962C8B-B14F-4D97-AF65-F5344CB8AC3E}">
        <p14:creationId xmlns:p14="http://schemas.microsoft.com/office/powerpoint/2010/main" val="92554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761970"/>
            <a:ext cx="5132717" cy="1028730"/>
          </a:xfrm>
        </p:spPr>
        <p:txBody>
          <a:bodyPr/>
          <a:lstStyle/>
          <a:p>
            <a:r>
              <a:rPr lang="nb-NO" dirty="0"/>
              <a:t>Organisering av videreutdanningen</a:t>
            </a:r>
            <a:endParaRPr lang="en-GB" dirty="0"/>
          </a:p>
        </p:txBody>
      </p:sp>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6" name="Plassholder for tekst 5"/>
          <p:cNvSpPr>
            <a:spLocks noGrp="1"/>
          </p:cNvSpPr>
          <p:nvPr>
            <p:ph type="body" sz="quarter" idx="14"/>
          </p:nvPr>
        </p:nvSpPr>
        <p:spPr/>
        <p:txBody>
          <a:bodyPr>
            <a:normAutofit fontScale="55000" lnSpcReduction="20000"/>
          </a:bodyPr>
          <a:lstStyle/>
          <a:p>
            <a:pPr>
              <a:spcBef>
                <a:spcPts val="1200"/>
              </a:spcBef>
              <a:spcAft>
                <a:spcPts val="600"/>
              </a:spcAft>
            </a:pPr>
            <a:r>
              <a:rPr lang="nb-NO" sz="3800" dirty="0"/>
              <a:t>5 kursdager</a:t>
            </a:r>
          </a:p>
          <a:p>
            <a:pPr>
              <a:spcBef>
                <a:spcPts val="1200"/>
              </a:spcBef>
              <a:spcAft>
                <a:spcPts val="600"/>
              </a:spcAft>
            </a:pPr>
            <a:r>
              <a:rPr lang="nb-NO" sz="3800" dirty="0"/>
              <a:t>Dette </a:t>
            </a:r>
            <a:r>
              <a:rPr lang="nb-NO" sz="3800" b="1" i="1" dirty="0"/>
              <a:t>kan</a:t>
            </a:r>
            <a:r>
              <a:rPr lang="nb-NO" sz="3800" dirty="0"/>
              <a:t> utvides til å gi 10 studiepoeng dersom læreren:</a:t>
            </a:r>
          </a:p>
          <a:p>
            <a:pPr lvl="1">
              <a:spcBef>
                <a:spcPts val="1200"/>
              </a:spcBef>
              <a:spcAft>
                <a:spcPts val="600"/>
              </a:spcAft>
            </a:pPr>
            <a:r>
              <a:rPr lang="nb-NO" sz="3800" dirty="0"/>
              <a:t>Leser litteratur knyttet til tema</a:t>
            </a:r>
          </a:p>
          <a:p>
            <a:pPr lvl="1">
              <a:spcBef>
                <a:spcPts val="1200"/>
              </a:spcBef>
              <a:spcAft>
                <a:spcPts val="600"/>
              </a:spcAft>
            </a:pPr>
            <a:r>
              <a:rPr lang="nb-NO" sz="3800" dirty="0"/>
              <a:t>Utarbeider skriftlige refleksjoner </a:t>
            </a:r>
          </a:p>
          <a:p>
            <a:pPr>
              <a:spcBef>
                <a:spcPts val="1200"/>
              </a:spcBef>
              <a:spcAft>
                <a:spcPts val="600"/>
              </a:spcAft>
            </a:pPr>
            <a:r>
              <a:rPr lang="nb-NO" sz="3800" dirty="0"/>
              <a:t>Erfaringsutveksling, dialog og digitale ressurser</a:t>
            </a:r>
          </a:p>
          <a:p>
            <a:pPr>
              <a:spcBef>
                <a:spcPts val="1200"/>
              </a:spcBef>
              <a:spcAft>
                <a:spcPts val="600"/>
              </a:spcAft>
            </a:pPr>
            <a:r>
              <a:rPr lang="nb-NO" sz="3800" dirty="0"/>
              <a:t>Veiledning underveis i skoleåret</a:t>
            </a:r>
          </a:p>
          <a:p>
            <a:pPr>
              <a:spcBef>
                <a:spcPts val="1200"/>
              </a:spcBef>
              <a:spcAft>
                <a:spcPts val="600"/>
              </a:spcAft>
            </a:pPr>
            <a:r>
              <a:rPr lang="nb-NO" sz="3800" dirty="0"/>
              <a:t>Forankring i ledelsen gjennom samlinger</a:t>
            </a:r>
          </a:p>
          <a:p>
            <a:pPr>
              <a:spcBef>
                <a:spcPts val="1200"/>
              </a:spcBef>
              <a:spcAft>
                <a:spcPts val="600"/>
              </a:spcAft>
            </a:pPr>
            <a:r>
              <a:rPr lang="nb-NO" sz="3800" dirty="0"/>
              <a:t>Alle skoler skal ha en ressursperson </a:t>
            </a:r>
          </a:p>
          <a:p>
            <a:pPr lvl="1"/>
            <a:endParaRPr lang="en-GB" dirty="0"/>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16</a:t>
            </a:fld>
            <a:endParaRPr lang="en-GB"/>
          </a:p>
        </p:txBody>
      </p:sp>
    </p:spTree>
    <p:extLst>
      <p:ext uri="{BB962C8B-B14F-4D97-AF65-F5344CB8AC3E}">
        <p14:creationId xmlns:p14="http://schemas.microsoft.com/office/powerpoint/2010/main" val="11792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Hvem er med på dette?</a:t>
            </a:r>
            <a:endParaRPr lang="en-GB" dirty="0"/>
          </a:p>
        </p:txBody>
      </p:sp>
      <p:pic>
        <p:nvPicPr>
          <p:cNvPr id="5" name="Plassholder for innhold 4"/>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6969" b="6969"/>
          <a:stretch>
            <a:fillRect/>
          </a:stretch>
        </p:blipFill>
        <p:spPr>
          <a:prstGeom prst="rect">
            <a:avLst/>
          </a:prstGeom>
        </p:spPr>
      </p:pic>
      <p:sp>
        <p:nvSpPr>
          <p:cNvPr id="3" name="Plassholder for innhold 2"/>
          <p:cNvSpPr>
            <a:spLocks noGrp="1"/>
          </p:cNvSpPr>
          <p:nvPr>
            <p:ph type="body" sz="quarter" idx="14"/>
          </p:nvPr>
        </p:nvSpPr>
        <p:spPr>
          <a:xfrm>
            <a:off x="1130060" y="2175898"/>
            <a:ext cx="5689840" cy="3953503"/>
          </a:xfrm>
        </p:spPr>
        <p:txBody>
          <a:bodyPr/>
          <a:lstStyle/>
          <a:p>
            <a:r>
              <a:rPr lang="nb-NO" dirty="0"/>
              <a:t>Skoler i Rogaland</a:t>
            </a:r>
          </a:p>
          <a:p>
            <a:endParaRPr lang="nb-NO" dirty="0"/>
          </a:p>
          <a:p>
            <a:r>
              <a:rPr lang="nb-NO" dirty="0"/>
              <a:t>Gjennom prosjektet skal vi evaluere ROBUST sammen med elever og lærere på 9. trinn skoleåret 2021/2022 </a:t>
            </a:r>
          </a:p>
        </p:txBody>
      </p:sp>
      <p:sp>
        <p:nvSpPr>
          <p:cNvPr id="4" name="Plassholder for lysbildenummer 3"/>
          <p:cNvSpPr>
            <a:spLocks noGrp="1"/>
          </p:cNvSpPr>
          <p:nvPr>
            <p:ph type="sldNum" sz="quarter" idx="12"/>
          </p:nvPr>
        </p:nvSpPr>
        <p:spPr/>
        <p:txBody>
          <a:bodyPr/>
          <a:lstStyle/>
          <a:p>
            <a:fld id="{71880C0E-C36C-4DBA-B679-AFA49DD8EE9F}" type="slidenum">
              <a:rPr lang="en-GB" smtClean="0"/>
              <a:t>17</a:t>
            </a:fld>
            <a:endParaRPr lang="en-GB"/>
          </a:p>
        </p:txBody>
      </p:sp>
    </p:spTree>
    <p:extLst>
      <p:ext uri="{BB962C8B-B14F-4D97-AF65-F5344CB8AC3E}">
        <p14:creationId xmlns:p14="http://schemas.microsoft.com/office/powerpoint/2010/main" val="277521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1009620"/>
            <a:ext cx="5689840" cy="692957"/>
          </a:xfrm>
        </p:spPr>
        <p:txBody>
          <a:bodyPr>
            <a:normAutofit fontScale="90000"/>
          </a:bodyPr>
          <a:lstStyle/>
          <a:p>
            <a:r>
              <a:rPr lang="nb-NO" dirty="0"/>
              <a:t>Hvordan evalueres ROBUST?</a:t>
            </a:r>
          </a:p>
        </p:txBody>
      </p:sp>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Plassholder for tekst 6"/>
          <p:cNvSpPr>
            <a:spLocks noGrp="1"/>
          </p:cNvSpPr>
          <p:nvPr>
            <p:ph type="body" sz="quarter" idx="14"/>
          </p:nvPr>
        </p:nvSpPr>
        <p:spPr>
          <a:xfrm>
            <a:off x="876121" y="2175898"/>
            <a:ext cx="6042265" cy="3953503"/>
          </a:xfrm>
        </p:spPr>
        <p:txBody>
          <a:bodyPr>
            <a:normAutofit/>
          </a:bodyPr>
          <a:lstStyle/>
          <a:p>
            <a:pPr marL="0" indent="0">
              <a:buNone/>
            </a:pPr>
            <a:r>
              <a:rPr lang="nb-NO" sz="2000" dirty="0"/>
              <a:t>ROBUST evalueres i et kontrollert eksperiment:</a:t>
            </a:r>
          </a:p>
          <a:p>
            <a:endParaRPr lang="nb-NO" sz="2000" dirty="0"/>
          </a:p>
          <a:p>
            <a:r>
              <a:rPr lang="nb-NO" sz="2000" dirty="0"/>
              <a:t>På hver skole vil klassene på 9. trinn bli </a:t>
            </a:r>
            <a:r>
              <a:rPr lang="nb-NO" sz="2000" u="sng" dirty="0"/>
              <a:t>tilfeldig</a:t>
            </a:r>
            <a:r>
              <a:rPr lang="nb-NO" sz="2000" dirty="0"/>
              <a:t> delt inn i en tiltaksgruppe og en sammenligningsgruppe:</a:t>
            </a:r>
          </a:p>
          <a:p>
            <a:pPr lvl="1"/>
            <a:endParaRPr lang="nb-NO" sz="2000" b="1" i="1" dirty="0"/>
          </a:p>
          <a:p>
            <a:pPr lvl="1"/>
            <a:r>
              <a:rPr lang="nb-NO" sz="2000" b="1" i="1" dirty="0"/>
              <a:t>Tiltaksgruppen: </a:t>
            </a:r>
            <a:r>
              <a:rPr lang="nb-NO" sz="2000" dirty="0"/>
              <a:t>Får ROBUST</a:t>
            </a:r>
          </a:p>
          <a:p>
            <a:pPr lvl="1"/>
            <a:endParaRPr lang="nb-NO" sz="2000" b="1" i="1" dirty="0"/>
          </a:p>
          <a:p>
            <a:pPr lvl="1"/>
            <a:r>
              <a:rPr lang="nb-NO" sz="2000" b="1" i="1" dirty="0"/>
              <a:t>Sammenligningsgruppen: </a:t>
            </a:r>
            <a:r>
              <a:rPr lang="nb-NO" sz="2000" dirty="0"/>
              <a:t>Fortsetter som før</a:t>
            </a:r>
          </a:p>
          <a:p>
            <a:pPr marL="0" indent="0">
              <a:buNone/>
            </a:pPr>
            <a:endParaRPr lang="nb-NO" sz="2000"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18</a:t>
            </a:fld>
            <a:endParaRPr lang="en-GB"/>
          </a:p>
        </p:txBody>
      </p:sp>
    </p:spTree>
    <p:extLst>
      <p:ext uri="{BB962C8B-B14F-4D97-AF65-F5344CB8AC3E}">
        <p14:creationId xmlns:p14="http://schemas.microsoft.com/office/powerpoint/2010/main" val="357879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undersøkes?</a:t>
            </a:r>
          </a:p>
        </p:txBody>
      </p:sp>
      <p:pic>
        <p:nvPicPr>
          <p:cNvPr id="8" name="Plassholder for bilde 7"/>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a:xfrm>
            <a:off x="1047751" y="2175898"/>
            <a:ext cx="5572124" cy="4148702"/>
          </a:xfrm>
        </p:spPr>
        <p:txBody>
          <a:bodyPr>
            <a:noAutofit/>
          </a:bodyPr>
          <a:lstStyle/>
          <a:p>
            <a:r>
              <a:rPr lang="nb-NO" sz="1800" dirty="0"/>
              <a:t>Virkninger av ROBUST måles ved å kartlegge elevenes </a:t>
            </a:r>
          </a:p>
          <a:p>
            <a:pPr lvl="1"/>
            <a:r>
              <a:rPr lang="nb-NO" sz="1800" dirty="0"/>
              <a:t>Sosiale og emosjonelle kompetanse</a:t>
            </a:r>
          </a:p>
          <a:p>
            <a:pPr lvl="1"/>
            <a:r>
              <a:rPr lang="nb-NO" sz="1800" dirty="0"/>
              <a:t>Trivsel / velvære</a:t>
            </a:r>
          </a:p>
          <a:p>
            <a:pPr lvl="1"/>
            <a:r>
              <a:rPr lang="nb-NO" sz="1800" dirty="0"/>
              <a:t>Motivasjon</a:t>
            </a:r>
          </a:p>
          <a:p>
            <a:pPr lvl="1"/>
            <a:r>
              <a:rPr lang="nb-NO" sz="1800" dirty="0"/>
              <a:t>Skoleprestasjoner</a:t>
            </a:r>
          </a:p>
          <a:p>
            <a:pPr marL="0" indent="0">
              <a:buNone/>
            </a:pPr>
            <a:endParaRPr lang="nb-NO" sz="1800" dirty="0"/>
          </a:p>
          <a:p>
            <a:r>
              <a:rPr lang="nb-NO" sz="1800" dirty="0"/>
              <a:t>Det kartlegges </a:t>
            </a:r>
            <a:r>
              <a:rPr lang="nb-NO" sz="1800" b="1" i="1" dirty="0"/>
              <a:t>både</a:t>
            </a:r>
            <a:r>
              <a:rPr lang="nb-NO" sz="1800" dirty="0"/>
              <a:t> i tiltaksgruppen og sammenligningsgruppen</a:t>
            </a:r>
          </a:p>
          <a:p>
            <a:r>
              <a:rPr lang="nb-NO" sz="1800" dirty="0"/>
              <a:t>Det samles </a:t>
            </a:r>
            <a:r>
              <a:rPr lang="nb-NO" sz="1800" b="1" i="1" dirty="0"/>
              <a:t>kun</a:t>
            </a:r>
            <a:r>
              <a:rPr lang="nb-NO" sz="1800" dirty="0"/>
              <a:t> inn mål for elevene med foreldresamtykke</a:t>
            </a:r>
          </a:p>
          <a:p>
            <a:r>
              <a:rPr lang="nb-NO" sz="1800" dirty="0"/>
              <a:t>Prosesser knyttet til gjennomføringen av ROBUST</a:t>
            </a:r>
          </a:p>
        </p:txBody>
      </p:sp>
      <p:sp>
        <p:nvSpPr>
          <p:cNvPr id="4" name="Plassholder for lysbildenummer 3"/>
          <p:cNvSpPr>
            <a:spLocks noGrp="1"/>
          </p:cNvSpPr>
          <p:nvPr>
            <p:ph type="sldNum" sz="quarter" idx="12"/>
          </p:nvPr>
        </p:nvSpPr>
        <p:spPr/>
        <p:txBody>
          <a:bodyPr/>
          <a:lstStyle/>
          <a:p>
            <a:fld id="{71880C0E-C36C-4DBA-B679-AFA49DD8EE9F}" type="slidenum">
              <a:rPr lang="en-GB" smtClean="0"/>
              <a:t>19</a:t>
            </a:fld>
            <a:endParaRPr lang="en-GB"/>
          </a:p>
        </p:txBody>
      </p:sp>
    </p:spTree>
    <p:extLst>
      <p:ext uri="{BB962C8B-B14F-4D97-AF65-F5344CB8AC3E}">
        <p14:creationId xmlns:p14="http://schemas.microsoft.com/office/powerpoint/2010/main" val="15731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790545"/>
            <a:ext cx="5132717" cy="895380"/>
          </a:xfrm>
        </p:spPr>
        <p:txBody>
          <a:bodyPr>
            <a:normAutofit fontScale="90000"/>
          </a:bodyPr>
          <a:lstStyle/>
          <a:p>
            <a:r>
              <a:rPr lang="nb-NO" dirty="0"/>
              <a:t>Bakgrunn for utvikling av </a:t>
            </a:r>
            <a:r>
              <a:rPr lang="nb-NO" dirty="0" err="1"/>
              <a:t>Resilient</a:t>
            </a:r>
            <a:endParaRPr lang="en-GB" dirty="0"/>
          </a:p>
        </p:txBody>
      </p:sp>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Plassholder for tekst 6"/>
          <p:cNvSpPr>
            <a:spLocks noGrp="1"/>
          </p:cNvSpPr>
          <p:nvPr>
            <p:ph type="body" sz="quarter" idx="14"/>
          </p:nvPr>
        </p:nvSpPr>
        <p:spPr/>
        <p:txBody>
          <a:bodyPr/>
          <a:lstStyle/>
          <a:p>
            <a:pPr>
              <a:spcAft>
                <a:spcPts val="1200"/>
              </a:spcAft>
            </a:pPr>
            <a:r>
              <a:rPr lang="nb-NO" dirty="0"/>
              <a:t>Økning i skolerelatert stress</a:t>
            </a:r>
          </a:p>
          <a:p>
            <a:pPr>
              <a:spcAft>
                <a:spcPts val="1200"/>
              </a:spcAft>
            </a:pPr>
            <a:r>
              <a:rPr lang="nb-NO" dirty="0"/>
              <a:t>Økning i emosjonelle plager</a:t>
            </a:r>
          </a:p>
          <a:p>
            <a:pPr>
              <a:spcAft>
                <a:spcPts val="1200"/>
              </a:spcAft>
            </a:pPr>
            <a:r>
              <a:rPr lang="nb-NO" dirty="0"/>
              <a:t>Flere ungdommer har vanskelig for å finne venner</a:t>
            </a:r>
          </a:p>
          <a:p>
            <a:pPr>
              <a:spcAft>
                <a:spcPts val="1200"/>
              </a:spcAft>
            </a:pPr>
            <a:r>
              <a:rPr lang="nb-NO" dirty="0"/>
              <a:t>Mange elever strever med å motivere seg for skolen</a:t>
            </a:r>
            <a:endParaRPr lang="en-GB" dirty="0"/>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2</a:t>
            </a:fld>
            <a:endParaRPr lang="en-GB"/>
          </a:p>
        </p:txBody>
      </p:sp>
    </p:spTree>
    <p:extLst>
      <p:ext uri="{BB962C8B-B14F-4D97-AF65-F5344CB8AC3E}">
        <p14:creationId xmlns:p14="http://schemas.microsoft.com/office/powerpoint/2010/main" val="141811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Plassholder for lysbildenummer 3"/>
          <p:cNvSpPr>
            <a:spLocks noGrp="1"/>
          </p:cNvSpPr>
          <p:nvPr>
            <p:ph type="sldNum" sz="quarter" idx="12"/>
          </p:nvPr>
        </p:nvSpPr>
        <p:spPr/>
        <p:txBody>
          <a:bodyPr>
            <a:normAutofit/>
          </a:bodyPr>
          <a:lstStyle/>
          <a:p>
            <a:pPr>
              <a:spcAft>
                <a:spcPts val="600"/>
              </a:spcAft>
            </a:pPr>
            <a:fld id="{71880C0E-C36C-4DBA-B679-AFA49DD8EE9F}" type="slidenum">
              <a:rPr lang="en-GB" sz="1000">
                <a:solidFill>
                  <a:srgbClr val="898989"/>
                </a:solidFill>
              </a:rPr>
              <a:pPr>
                <a:spcAft>
                  <a:spcPts val="600"/>
                </a:spcAft>
              </a:pPr>
              <a:t>20</a:t>
            </a:fld>
            <a:endParaRPr lang="en-GB" sz="1000">
              <a:solidFill>
                <a:srgbClr val="898989"/>
              </a:solidFill>
            </a:endParaRPr>
          </a:p>
        </p:txBody>
      </p:sp>
      <p:sp>
        <p:nvSpPr>
          <p:cNvPr id="3" name="Plassholder for innhold 2"/>
          <p:cNvSpPr>
            <a:spLocks noGrp="1"/>
          </p:cNvSpPr>
          <p:nvPr>
            <p:ph type="body" sz="quarter" idx="14"/>
          </p:nvPr>
        </p:nvSpPr>
        <p:spPr>
          <a:xfrm>
            <a:off x="7981929" y="2590320"/>
            <a:ext cx="3668713" cy="3524730"/>
          </a:xfrm>
        </p:spPr>
        <p:txBody>
          <a:bodyPr anchor="ctr">
            <a:normAutofit fontScale="92500" lnSpcReduction="10000"/>
          </a:bodyPr>
          <a:lstStyle/>
          <a:p>
            <a:pPr marL="342900" indent="-342900">
              <a:buFont typeface="Arial" panose="020B0604020202020204" pitchFamily="34" charset="0"/>
              <a:buChar char="•"/>
            </a:pPr>
            <a:r>
              <a:rPr lang="nb-NO" dirty="0"/>
              <a:t>Alle forskningsetiske retningslinjer blir fulgt</a:t>
            </a:r>
          </a:p>
          <a:p>
            <a:pPr marL="342900" indent="-342900">
              <a:buFont typeface="Arial" panose="020B0604020202020204" pitchFamily="34" charset="0"/>
              <a:buChar char="•"/>
            </a:pPr>
            <a:r>
              <a:rPr lang="nb-NO" dirty="0"/>
              <a:t>Alle krav til personvern blir fulgt</a:t>
            </a:r>
          </a:p>
          <a:p>
            <a:pPr marL="342900" indent="-342900">
              <a:buFont typeface="Arial" panose="020B0604020202020204" pitchFamily="34" charset="0"/>
              <a:buChar char="•"/>
            </a:pPr>
            <a:r>
              <a:rPr lang="nb-NO" dirty="0"/>
              <a:t>Data blir behandlet strengt konfidensielt</a:t>
            </a:r>
          </a:p>
          <a:p>
            <a:pPr marL="342900" indent="-342900">
              <a:buFont typeface="Arial" panose="020B0604020202020204" pitchFamily="34" charset="0"/>
              <a:buChar char="•"/>
            </a:pPr>
            <a:r>
              <a:rPr lang="nb-NO" dirty="0"/>
              <a:t>Frivillig deltakelse og mulig å trekke seg når som helst. Da blir alle opplysninger slettet</a:t>
            </a:r>
            <a:endParaRPr lang="en-GB" dirty="0"/>
          </a:p>
        </p:txBody>
      </p:sp>
      <p:sp>
        <p:nvSpPr>
          <p:cNvPr id="2" name="Tittel 1"/>
          <p:cNvSpPr>
            <a:spLocks noGrp="1"/>
          </p:cNvSpPr>
          <p:nvPr>
            <p:ph type="title" idx="4294967295"/>
          </p:nvPr>
        </p:nvSpPr>
        <p:spPr>
          <a:xfrm>
            <a:off x="7981929" y="861745"/>
            <a:ext cx="3668713" cy="1134009"/>
          </a:xfrm>
        </p:spPr>
        <p:txBody>
          <a:bodyPr>
            <a:normAutofit/>
          </a:bodyPr>
          <a:lstStyle/>
          <a:p>
            <a:r>
              <a:rPr lang="nb-NO" sz="3100" b="1" dirty="0"/>
              <a:t>Det er også greit å merke seg at:</a:t>
            </a:r>
            <a:endParaRPr lang="en-GB" sz="3100" b="1" dirty="0"/>
          </a:p>
        </p:txBody>
      </p:sp>
    </p:spTree>
    <p:extLst>
      <p:ext uri="{BB962C8B-B14F-4D97-AF65-F5344CB8AC3E}">
        <p14:creationId xmlns:p14="http://schemas.microsoft.com/office/powerpoint/2010/main" val="3589837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1009620"/>
            <a:ext cx="5378752" cy="692957"/>
          </a:xfrm>
        </p:spPr>
        <p:txBody>
          <a:bodyPr>
            <a:normAutofit fontScale="90000"/>
          </a:bodyPr>
          <a:lstStyle/>
          <a:p>
            <a:r>
              <a:rPr lang="nb-NO" dirty="0"/>
              <a:t>Hva får skolen ut av dette?</a:t>
            </a:r>
            <a:endParaRPr lang="en-GB" dirty="0"/>
          </a:p>
        </p:txBody>
      </p:sp>
      <p:pic>
        <p:nvPicPr>
          <p:cNvPr id="8" name="Plassholder for bilde 7"/>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p:txBody>
          <a:bodyPr/>
          <a:lstStyle/>
          <a:p>
            <a:pPr>
              <a:spcAft>
                <a:spcPts val="1200"/>
              </a:spcAft>
            </a:pPr>
            <a:r>
              <a:rPr lang="nb-NO" dirty="0"/>
              <a:t>Kurs og kompetanseheving for lærerne i hvordan de kan støtte opp under elevenes sosiale og emosjonelle utvikling</a:t>
            </a:r>
          </a:p>
          <a:p>
            <a:pPr>
              <a:spcAft>
                <a:spcPts val="1200"/>
              </a:spcAft>
            </a:pPr>
            <a:r>
              <a:rPr lang="nb-NO" dirty="0"/>
              <a:t>Konkret hjelp til undervisning i Folkehelse og livsmestring</a:t>
            </a:r>
          </a:p>
        </p:txBody>
      </p:sp>
      <p:sp>
        <p:nvSpPr>
          <p:cNvPr id="4" name="Plassholder for lysbildenummer 3"/>
          <p:cNvSpPr>
            <a:spLocks noGrp="1"/>
          </p:cNvSpPr>
          <p:nvPr>
            <p:ph type="sldNum" sz="quarter" idx="12"/>
          </p:nvPr>
        </p:nvSpPr>
        <p:spPr/>
        <p:txBody>
          <a:bodyPr/>
          <a:lstStyle/>
          <a:p>
            <a:fld id="{71880C0E-C36C-4DBA-B679-AFA49DD8EE9F}" type="slidenum">
              <a:rPr lang="en-GB" smtClean="0"/>
              <a:t>21</a:t>
            </a:fld>
            <a:endParaRPr lang="en-GB"/>
          </a:p>
        </p:txBody>
      </p:sp>
    </p:spTree>
    <p:extLst>
      <p:ext uri="{BB962C8B-B14F-4D97-AF65-F5344CB8AC3E}">
        <p14:creationId xmlns:p14="http://schemas.microsoft.com/office/powerpoint/2010/main" val="2745883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843BD0-34FA-4058-9666-26CF862B218E}"/>
              </a:ext>
            </a:extLst>
          </p:cNvPr>
          <p:cNvSpPr>
            <a:spLocks noGrp="1"/>
          </p:cNvSpPr>
          <p:nvPr>
            <p:ph type="title"/>
          </p:nvPr>
        </p:nvSpPr>
        <p:spPr/>
        <p:txBody>
          <a:bodyPr/>
          <a:lstStyle/>
          <a:p>
            <a:r>
              <a:rPr lang="nb-NO" dirty="0"/>
              <a:t>Forskningsdesign</a:t>
            </a:r>
          </a:p>
        </p:txBody>
      </p:sp>
      <p:pic>
        <p:nvPicPr>
          <p:cNvPr id="6" name="Plassholder for bilde 5">
            <a:extLst>
              <a:ext uri="{FF2B5EF4-FFF2-40B4-BE49-F238E27FC236}">
                <a16:creationId xmlns:a16="http://schemas.microsoft.com/office/drawing/2014/main" id="{B1B0389B-A9D6-4132-AA70-7F4927A6EB3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Plassholder for tekst 3">
            <a:extLst>
              <a:ext uri="{FF2B5EF4-FFF2-40B4-BE49-F238E27FC236}">
                <a16:creationId xmlns:a16="http://schemas.microsoft.com/office/drawing/2014/main" id="{0A281920-95EA-4E53-B935-A1701AAA7120}"/>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3638401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Plassholder for lysbildenummer 3"/>
          <p:cNvSpPr>
            <a:spLocks noGrp="1"/>
          </p:cNvSpPr>
          <p:nvPr>
            <p:ph type="sldNum" sz="quarter" idx="12"/>
          </p:nvPr>
        </p:nvSpPr>
        <p:spPr/>
        <p:txBody>
          <a:bodyPr/>
          <a:lstStyle/>
          <a:p>
            <a:fld id="{71880C0E-C36C-4DBA-B679-AFA49DD8EE9F}" type="slidenum">
              <a:rPr lang="en-GB" smtClean="0"/>
              <a:t>23</a:t>
            </a:fld>
            <a:endParaRPr lang="en-GB"/>
          </a:p>
        </p:txBody>
      </p:sp>
      <p:sp>
        <p:nvSpPr>
          <p:cNvPr id="2" name="Tittel 1"/>
          <p:cNvSpPr>
            <a:spLocks noGrp="1"/>
          </p:cNvSpPr>
          <p:nvPr>
            <p:ph type="title" idx="4294967295"/>
          </p:nvPr>
        </p:nvSpPr>
        <p:spPr>
          <a:xfrm>
            <a:off x="695325" y="1229608"/>
            <a:ext cx="4381500" cy="667420"/>
          </a:xfrm>
          <a:solidFill>
            <a:srgbClr val="EBE4D9"/>
          </a:solidFill>
          <a:ln w="76200">
            <a:solidFill>
              <a:srgbClr val="EBE4D9"/>
            </a:solidFill>
          </a:ln>
        </p:spPr>
        <p:txBody>
          <a:bodyPr>
            <a:normAutofit/>
          </a:bodyPr>
          <a:lstStyle/>
          <a:p>
            <a:r>
              <a:rPr lang="nb-NO" sz="3100" b="1" dirty="0"/>
              <a:t>Aller viktigst!</a:t>
            </a:r>
            <a:endParaRPr lang="en-GB" sz="3100" b="1" dirty="0"/>
          </a:p>
        </p:txBody>
      </p:sp>
      <p:sp>
        <p:nvSpPr>
          <p:cNvPr id="3" name="Plassholder for innhold 2"/>
          <p:cNvSpPr>
            <a:spLocks noGrp="1"/>
          </p:cNvSpPr>
          <p:nvPr>
            <p:ph sz="half" idx="4294967295"/>
          </p:nvPr>
        </p:nvSpPr>
        <p:spPr>
          <a:xfrm>
            <a:off x="695325" y="2141039"/>
            <a:ext cx="4381500" cy="3713532"/>
          </a:xfrm>
          <a:solidFill>
            <a:srgbClr val="EBE4D9"/>
          </a:solidFill>
          <a:ln w="76200">
            <a:solidFill>
              <a:srgbClr val="EBE4D9"/>
            </a:solidFill>
          </a:ln>
        </p:spPr>
        <p:txBody>
          <a:bodyPr>
            <a:normAutofit lnSpcReduction="10000"/>
          </a:bodyPr>
          <a:lstStyle/>
          <a:p>
            <a:pPr marL="0" indent="0">
              <a:buNone/>
            </a:pPr>
            <a:r>
              <a:rPr lang="nb-NO" sz="2600" dirty="0"/>
              <a:t>Internasjonal forskning viser at tiltak som ROBUST kan ha positive effekter for:</a:t>
            </a:r>
          </a:p>
          <a:p>
            <a:pPr lvl="1"/>
            <a:r>
              <a:rPr lang="nb-NO" sz="2600" dirty="0"/>
              <a:t>Læringsmiljøet i klassen</a:t>
            </a:r>
          </a:p>
          <a:p>
            <a:pPr lvl="1"/>
            <a:r>
              <a:rPr lang="nb-NO" sz="2600" dirty="0"/>
              <a:t>Sosiale relasjoner </a:t>
            </a:r>
          </a:p>
          <a:p>
            <a:pPr lvl="1"/>
            <a:r>
              <a:rPr lang="nb-NO" sz="2600" dirty="0"/>
              <a:t>Ungdommenes motivasjon og læringsresultater</a:t>
            </a:r>
          </a:p>
          <a:p>
            <a:pPr lvl="1"/>
            <a:r>
              <a:rPr lang="nb-NO" sz="2600" dirty="0"/>
              <a:t>Mestring av stress og psykiske helse</a:t>
            </a:r>
            <a:endParaRPr lang="en-GB" sz="2600" dirty="0"/>
          </a:p>
          <a:p>
            <a:endParaRPr lang="en-GB" sz="2600" dirty="0"/>
          </a:p>
        </p:txBody>
      </p:sp>
    </p:spTree>
    <p:extLst>
      <p:ext uri="{BB962C8B-B14F-4D97-AF65-F5344CB8AC3E}">
        <p14:creationId xmlns:p14="http://schemas.microsoft.com/office/powerpoint/2010/main" val="3544088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Spørsmål?</a:t>
            </a:r>
            <a:endParaRPr lang="en-GB" dirty="0"/>
          </a:p>
        </p:txBody>
      </p:sp>
      <p:sp>
        <p:nvSpPr>
          <p:cNvPr id="6" name="Plassholder for tekst 5"/>
          <p:cNvSpPr>
            <a:spLocks noGrp="1"/>
          </p:cNvSpPr>
          <p:nvPr>
            <p:ph type="body" sz="quarter" idx="13"/>
          </p:nvPr>
        </p:nvSpPr>
        <p:spPr>
          <a:xfrm>
            <a:off x="1670049" y="1938337"/>
            <a:ext cx="8464551" cy="3953503"/>
          </a:xfrm>
        </p:spPr>
        <p:txBody>
          <a:bodyPr/>
          <a:lstStyle/>
          <a:p>
            <a:pPr marL="0" indent="0">
              <a:buNone/>
            </a:pPr>
            <a:r>
              <a:rPr lang="nb-NO" dirty="0"/>
              <a:t>Har du spørsmål knyttet til undervisningen, videreutdanningen eller forskningsprosjektet?</a:t>
            </a:r>
          </a:p>
          <a:p>
            <a:pPr marL="0" indent="0">
              <a:buNone/>
            </a:pPr>
            <a:endParaRPr lang="nb-NO" dirty="0"/>
          </a:p>
          <a:p>
            <a:pPr marL="0" indent="0">
              <a:buNone/>
            </a:pPr>
            <a:endParaRPr lang="nb-NO" dirty="0"/>
          </a:p>
          <a:p>
            <a:pPr marL="0" indent="0">
              <a:buNone/>
            </a:pPr>
            <a:endParaRPr lang="nb-NO" dirty="0"/>
          </a:p>
          <a:p>
            <a:pPr marL="0" indent="0">
              <a:buNone/>
            </a:pPr>
            <a:r>
              <a:rPr lang="nb-NO" dirty="0"/>
              <a:t>Ta gjerne kontakt med prosjektkoordinator Hilde Ness Sandvold:</a:t>
            </a:r>
            <a:endParaRPr lang="nb-NO" sz="2800" dirty="0"/>
          </a:p>
          <a:p>
            <a:pPr marL="0" indent="0">
              <a:buNone/>
            </a:pPr>
            <a:r>
              <a:rPr lang="nb-NO" dirty="0">
                <a:hlinkClick r:id="rId2"/>
              </a:rPr>
              <a:t>hilde.sandvold@uis.no</a:t>
            </a:r>
            <a:endParaRPr lang="nb-NO" dirty="0"/>
          </a:p>
          <a:p>
            <a:pPr marL="0" indent="0">
              <a:buNone/>
            </a:pPr>
            <a:endParaRPr lang="nb-NO" dirty="0"/>
          </a:p>
          <a:p>
            <a:pPr marL="0" indent="0">
              <a:buNone/>
            </a:pPr>
            <a:r>
              <a:rPr lang="nb-NO" dirty="0"/>
              <a:t>Mer informasjon finner du på </a:t>
            </a:r>
            <a:r>
              <a:rPr lang="nb-NO" dirty="0">
                <a:hlinkClick r:id="rId3"/>
              </a:rPr>
              <a:t>www.uis.no/robust</a:t>
            </a:r>
            <a:endParaRPr lang="nb-NO" dirty="0"/>
          </a:p>
        </p:txBody>
      </p:sp>
      <p:sp>
        <p:nvSpPr>
          <p:cNvPr id="5" name="Plassholder for lysbildenummer 4"/>
          <p:cNvSpPr>
            <a:spLocks noGrp="1"/>
          </p:cNvSpPr>
          <p:nvPr>
            <p:ph type="sldNum" sz="quarter" idx="12"/>
          </p:nvPr>
        </p:nvSpPr>
        <p:spPr/>
        <p:txBody>
          <a:bodyPr/>
          <a:lstStyle/>
          <a:p>
            <a:fld id="{71880C0E-C36C-4DBA-B679-AFA49DD8EE9F}" type="slidenum">
              <a:rPr lang="en-GB" smtClean="0"/>
              <a:t>24</a:t>
            </a:fld>
            <a:endParaRPr lang="en-GB"/>
          </a:p>
        </p:txBody>
      </p:sp>
      <p:sp>
        <p:nvSpPr>
          <p:cNvPr id="2" name="TekstSylinder 1"/>
          <p:cNvSpPr txBox="1"/>
          <p:nvPr/>
        </p:nvSpPr>
        <p:spPr>
          <a:xfrm>
            <a:off x="9601200" y="6195770"/>
            <a:ext cx="1962150" cy="123111"/>
          </a:xfrm>
          <a:prstGeom prst="rect">
            <a:avLst/>
          </a:prstGeom>
          <a:noFill/>
        </p:spPr>
        <p:txBody>
          <a:bodyPr wrap="square" lIns="0" tIns="0" rIns="0" bIns="0" rtlCol="0">
            <a:spAutoFit/>
          </a:bodyPr>
          <a:lstStyle/>
          <a:p>
            <a:r>
              <a:rPr lang="nb-NO" sz="800" dirty="0">
                <a:latin typeface="Tahoma" charset="0"/>
                <a:ea typeface="Tahoma" charset="0"/>
                <a:cs typeface="Tahoma" charset="0"/>
              </a:rPr>
              <a:t>Alle foto i presentasjonen: Marie von Krogh</a:t>
            </a:r>
          </a:p>
        </p:txBody>
      </p:sp>
    </p:spTree>
    <p:extLst>
      <p:ext uri="{BB962C8B-B14F-4D97-AF65-F5344CB8AC3E}">
        <p14:creationId xmlns:p14="http://schemas.microsoft.com/office/powerpoint/2010/main" val="4026376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p:txBody>
          <a:bodyPr/>
          <a:lstStyle/>
          <a:p>
            <a:r>
              <a:rPr lang="nb-NO" dirty="0" err="1"/>
              <a:t>læringsmiljøsenteret.no</a:t>
            </a:r>
            <a:endParaRPr lang="nb-NO" dirty="0"/>
          </a:p>
        </p:txBody>
      </p:sp>
    </p:spTree>
    <p:extLst>
      <p:ext uri="{BB962C8B-B14F-4D97-AF65-F5344CB8AC3E}">
        <p14:creationId xmlns:p14="http://schemas.microsoft.com/office/powerpoint/2010/main" val="117660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Plassholder for lysbildenummer 3"/>
          <p:cNvSpPr>
            <a:spLocks noGrp="1"/>
          </p:cNvSpPr>
          <p:nvPr>
            <p:ph type="sldNum" sz="quarter" idx="12"/>
          </p:nvPr>
        </p:nvSpPr>
        <p:spPr/>
        <p:txBody>
          <a:bodyPr/>
          <a:lstStyle/>
          <a:p>
            <a:fld id="{71880C0E-C36C-4DBA-B679-AFA49DD8EE9F}" type="slidenum">
              <a:rPr lang="en-GB" smtClean="0"/>
              <a:t>3</a:t>
            </a:fld>
            <a:endParaRPr lang="en-GB"/>
          </a:p>
        </p:txBody>
      </p:sp>
      <p:sp>
        <p:nvSpPr>
          <p:cNvPr id="6" name="Plassholder for tekst 5"/>
          <p:cNvSpPr>
            <a:spLocks noGrp="1"/>
          </p:cNvSpPr>
          <p:nvPr>
            <p:ph type="body" sz="quarter" idx="14"/>
          </p:nvPr>
        </p:nvSpPr>
        <p:spPr>
          <a:xfrm>
            <a:off x="600074" y="5238750"/>
            <a:ext cx="8143876" cy="1101726"/>
          </a:xfrm>
          <a:solidFill>
            <a:srgbClr val="EBE4D9"/>
          </a:solidFill>
          <a:ln w="76200">
            <a:solidFill>
              <a:srgbClr val="EBE4D9"/>
            </a:solidFill>
          </a:ln>
        </p:spPr>
        <p:txBody>
          <a:bodyPr/>
          <a:lstStyle/>
          <a:p>
            <a:pPr marL="0" indent="0">
              <a:buNone/>
            </a:pPr>
            <a:r>
              <a:rPr lang="nb-NO" dirty="0"/>
              <a:t>Folkehelse og livsmestring som tverrfaglig tema i skolen skal gi elevene kompetanse som fremmer psykisk og fysisk helse og gir muligheter til å ta ansvarlige livsvalg.</a:t>
            </a:r>
            <a:endParaRPr lang="en-GB" dirty="0"/>
          </a:p>
          <a:p>
            <a:endParaRPr lang="nb-NO" dirty="0"/>
          </a:p>
        </p:txBody>
      </p:sp>
      <p:sp>
        <p:nvSpPr>
          <p:cNvPr id="2" name="Tittel 1"/>
          <p:cNvSpPr>
            <a:spLocks noGrp="1"/>
          </p:cNvSpPr>
          <p:nvPr>
            <p:ph type="title" idx="4294967295"/>
          </p:nvPr>
        </p:nvSpPr>
        <p:spPr>
          <a:xfrm>
            <a:off x="600074" y="4657536"/>
            <a:ext cx="8143876" cy="460392"/>
          </a:xfrm>
          <a:solidFill>
            <a:srgbClr val="EBE4D9"/>
          </a:solidFill>
          <a:ln w="76200">
            <a:solidFill>
              <a:srgbClr val="EBE4D9"/>
            </a:solidFill>
          </a:ln>
        </p:spPr>
        <p:txBody>
          <a:bodyPr>
            <a:noAutofit/>
          </a:bodyPr>
          <a:lstStyle/>
          <a:p>
            <a:r>
              <a:rPr lang="nb-NO" sz="3100" b="1" dirty="0"/>
              <a:t>Folkehelse og livsmestring i læreplanen</a:t>
            </a:r>
            <a:endParaRPr lang="en-GB" sz="3100" b="1" dirty="0"/>
          </a:p>
        </p:txBody>
      </p:sp>
    </p:spTree>
    <p:extLst>
      <p:ext uri="{BB962C8B-B14F-4D97-AF65-F5344CB8AC3E}">
        <p14:creationId xmlns:p14="http://schemas.microsoft.com/office/powerpoint/2010/main" val="287542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1076295"/>
            <a:ext cx="5613640" cy="692957"/>
          </a:xfrm>
        </p:spPr>
        <p:txBody>
          <a:bodyPr>
            <a:normAutofit fontScale="90000"/>
          </a:bodyPr>
          <a:lstStyle/>
          <a:p>
            <a:r>
              <a:rPr lang="nb-NO" dirty="0"/>
              <a:t>Hva er målet med </a:t>
            </a:r>
            <a:r>
              <a:rPr lang="nb-NO" dirty="0" err="1"/>
              <a:t>Resilient</a:t>
            </a:r>
            <a:r>
              <a:rPr lang="nb-NO" dirty="0"/>
              <a:t>?</a:t>
            </a:r>
            <a:endParaRPr lang="en-GB" dirty="0"/>
          </a:p>
        </p:txBody>
      </p:sp>
      <p:pic>
        <p:nvPicPr>
          <p:cNvPr id="8" name="Plassholder for bilde 7"/>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p:txBody>
          <a:bodyPr/>
          <a:lstStyle/>
          <a:p>
            <a:r>
              <a:rPr lang="nb-NO" dirty="0"/>
              <a:t>Fremme de nevnte kompetanseområder</a:t>
            </a:r>
          </a:p>
          <a:p>
            <a:r>
              <a:rPr lang="nb-NO" dirty="0"/>
              <a:t>Forskning viser at tiltak som dette kan ha positive effekter for</a:t>
            </a:r>
          </a:p>
          <a:p>
            <a:pPr lvl="1"/>
            <a:r>
              <a:rPr lang="nb-NO" dirty="0"/>
              <a:t>Læringsmiljøet i klassen</a:t>
            </a:r>
          </a:p>
          <a:p>
            <a:pPr lvl="1"/>
            <a:r>
              <a:rPr lang="nb-NO" dirty="0"/>
              <a:t>Ungdommenes motivasjon og læringsresultater</a:t>
            </a:r>
          </a:p>
          <a:p>
            <a:pPr lvl="1"/>
            <a:r>
              <a:rPr lang="nb-NO" dirty="0"/>
              <a:t>Mestring av skolerelaterte utfordringer</a:t>
            </a:r>
          </a:p>
          <a:p>
            <a:pPr lvl="1"/>
            <a:r>
              <a:rPr lang="nb-NO" dirty="0"/>
              <a:t>Ungdommenes psykiske helse</a:t>
            </a:r>
            <a:endParaRPr lang="en-GB" dirty="0"/>
          </a:p>
          <a:p>
            <a:pPr marL="0" indent="0">
              <a:buNone/>
            </a:pPr>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4</a:t>
            </a:fld>
            <a:endParaRPr lang="en-GB"/>
          </a:p>
        </p:txBody>
      </p:sp>
    </p:spTree>
    <p:extLst>
      <p:ext uri="{BB962C8B-B14F-4D97-AF65-F5344CB8AC3E}">
        <p14:creationId xmlns:p14="http://schemas.microsoft.com/office/powerpoint/2010/main" val="67506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 </a:t>
            </a:r>
            <a:r>
              <a:rPr lang="nb-NO" dirty="0" err="1"/>
              <a:t>Resilient</a:t>
            </a:r>
            <a:r>
              <a:rPr lang="nb-NO" dirty="0"/>
              <a:t> forskning?</a:t>
            </a:r>
            <a:endParaRPr lang="en-GB" dirty="0"/>
          </a:p>
        </p:txBody>
      </p:sp>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Plassholder for tekst 6"/>
          <p:cNvSpPr>
            <a:spLocks noGrp="1"/>
          </p:cNvSpPr>
          <p:nvPr>
            <p:ph type="body" sz="quarter" idx="14"/>
          </p:nvPr>
        </p:nvSpPr>
        <p:spPr/>
        <p:txBody>
          <a:bodyPr>
            <a:normAutofit/>
          </a:bodyPr>
          <a:lstStyle/>
          <a:p>
            <a:r>
              <a:rPr lang="nb-NO" sz="2400" dirty="0"/>
              <a:t>Ja, undervisningsopplegget ROBUST følges av grundig forskning:</a:t>
            </a:r>
          </a:p>
          <a:p>
            <a:pPr lvl="1"/>
            <a:r>
              <a:rPr lang="nb-NO" sz="2000" dirty="0"/>
              <a:t>Elevenes nytte av ROBUST</a:t>
            </a:r>
          </a:p>
          <a:p>
            <a:pPr lvl="1"/>
            <a:r>
              <a:rPr lang="nb-NO" sz="2000" dirty="0"/>
              <a:t>Prosesser og opplevelser knyttet til det å ta ROBUST i bruk</a:t>
            </a:r>
            <a:endParaRPr lang="nb-NO" sz="2400" dirty="0"/>
          </a:p>
          <a:p>
            <a:pPr lvl="1"/>
            <a:endParaRPr lang="nb-NO" sz="2400" dirty="0"/>
          </a:p>
          <a:p>
            <a:r>
              <a:rPr lang="nb-NO" sz="2400" dirty="0"/>
              <a:t>Finansiert av Norges Forskningsråd</a:t>
            </a:r>
          </a:p>
        </p:txBody>
      </p:sp>
      <p:sp>
        <p:nvSpPr>
          <p:cNvPr id="5" name="Plassholder for lysbildenummer 4"/>
          <p:cNvSpPr>
            <a:spLocks noGrp="1"/>
          </p:cNvSpPr>
          <p:nvPr>
            <p:ph type="sldNum" sz="quarter" idx="12"/>
          </p:nvPr>
        </p:nvSpPr>
        <p:spPr/>
        <p:txBody>
          <a:bodyPr/>
          <a:lstStyle/>
          <a:p>
            <a:fld id="{71880C0E-C36C-4DBA-B679-AFA49DD8EE9F}" type="slidenum">
              <a:rPr lang="en-GB" smtClean="0"/>
              <a:t>5</a:t>
            </a:fld>
            <a:endParaRPr lang="en-GB"/>
          </a:p>
        </p:txBody>
      </p:sp>
      <p:sp>
        <p:nvSpPr>
          <p:cNvPr id="4" name="Plassholder for innhold 3"/>
          <p:cNvSpPr>
            <a:spLocks noGrp="1"/>
          </p:cNvSpPr>
          <p:nvPr>
            <p:ph sz="half" idx="4294967295"/>
          </p:nvPr>
        </p:nvSpPr>
        <p:spPr>
          <a:xfrm>
            <a:off x="6429375" y="5678488"/>
            <a:ext cx="5762625" cy="4351337"/>
          </a:xfrm>
        </p:spPr>
        <p:txBody>
          <a:bodyPr>
            <a:normAutofit/>
          </a:bodyPr>
          <a:lstStyle/>
          <a:p>
            <a:pPr marL="457200" lvl="1" indent="0">
              <a:buNone/>
            </a:pPr>
            <a:endParaRPr lang="nb-NO" dirty="0"/>
          </a:p>
          <a:p>
            <a:pPr lvl="1"/>
            <a:endParaRPr lang="en-GB" dirty="0"/>
          </a:p>
        </p:txBody>
      </p:sp>
    </p:spTree>
    <p:extLst>
      <p:ext uri="{BB962C8B-B14F-4D97-AF65-F5344CB8AC3E}">
        <p14:creationId xmlns:p14="http://schemas.microsoft.com/office/powerpoint/2010/main" val="68306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Hvem står bak </a:t>
            </a:r>
            <a:r>
              <a:rPr lang="nb-NO" dirty="0" err="1"/>
              <a:t>Resilient</a:t>
            </a:r>
            <a:r>
              <a:rPr lang="nb-NO" dirty="0"/>
              <a:t>?</a:t>
            </a:r>
            <a:endParaRPr lang="en-GB" dirty="0"/>
          </a:p>
        </p:txBody>
      </p:sp>
      <p:sp>
        <p:nvSpPr>
          <p:cNvPr id="5" name="Plassholder for tekst 4"/>
          <p:cNvSpPr>
            <a:spLocks noGrp="1"/>
          </p:cNvSpPr>
          <p:nvPr>
            <p:ph type="body" sz="quarter" idx="13"/>
          </p:nvPr>
        </p:nvSpPr>
        <p:spPr>
          <a:xfrm>
            <a:off x="1670472" y="1938337"/>
            <a:ext cx="9788103" cy="3953503"/>
          </a:xfrm>
        </p:spPr>
        <p:txBody>
          <a:bodyPr>
            <a:normAutofit fontScale="92500" lnSpcReduction="20000"/>
          </a:bodyPr>
          <a:lstStyle/>
          <a:p>
            <a:pPr marL="0" indent="0">
              <a:buNone/>
            </a:pPr>
            <a:r>
              <a:rPr lang="nb-NO" sz="2400" dirty="0"/>
              <a:t>Læringsmiljøsenteret og Handelshøgskolen ved UiS i samarbeid med Jærskulen, Stavanger kommune og Sandnes kommune</a:t>
            </a:r>
          </a:p>
          <a:p>
            <a:pPr marL="0" indent="0">
              <a:buNone/>
            </a:pPr>
            <a:endParaRPr lang="nb-NO" sz="2400" b="1" dirty="0"/>
          </a:p>
          <a:p>
            <a:pPr marL="0" indent="0">
              <a:buNone/>
            </a:pPr>
            <a:r>
              <a:rPr lang="nb-NO" sz="2400" b="1" dirty="0"/>
              <a:t>Ledergruppen</a:t>
            </a:r>
            <a:r>
              <a:rPr lang="nb-NO" sz="2400" dirty="0"/>
              <a:t>:</a:t>
            </a:r>
          </a:p>
          <a:p>
            <a:r>
              <a:rPr lang="nb-NO" sz="2400" b="1" dirty="0"/>
              <a:t>Prosjektledere: </a:t>
            </a:r>
            <a:br>
              <a:rPr lang="nb-NO" sz="2400" b="1" dirty="0"/>
            </a:br>
            <a:r>
              <a:rPr lang="nb-NO" sz="2400" dirty="0"/>
              <a:t>professor Edvin Bru og professor Mari Rege</a:t>
            </a:r>
          </a:p>
          <a:p>
            <a:r>
              <a:rPr lang="nb-NO" sz="2400" b="1" dirty="0"/>
              <a:t>Leder for utvikling av undervisningsopplegget i ROBUST: </a:t>
            </a:r>
            <a:r>
              <a:rPr lang="nb-NO" sz="2400" dirty="0"/>
              <a:t>førsteamanuensis Kjersti Balle Tharaldsen </a:t>
            </a:r>
          </a:p>
          <a:p>
            <a:r>
              <a:rPr lang="nb-NO" sz="2400" b="1" dirty="0"/>
              <a:t>Leder for kommunenes medvirkning: </a:t>
            </a:r>
            <a:br>
              <a:rPr lang="nb-NO" sz="2400" b="1" dirty="0"/>
            </a:br>
            <a:r>
              <a:rPr lang="nb-NO" sz="2400" dirty="0"/>
              <a:t>Nina Nygård Magnussen i Jærskulen</a:t>
            </a:r>
          </a:p>
          <a:p>
            <a:r>
              <a:rPr lang="nb-NO" sz="2400" b="1" dirty="0"/>
              <a:t>Prosjektkoordinator: </a:t>
            </a:r>
            <a:br>
              <a:rPr lang="nb-NO" sz="2400" b="1" dirty="0"/>
            </a:br>
            <a:r>
              <a:rPr lang="nb-NO" sz="2400" dirty="0"/>
              <a:t>Hilde Ness Sandvold</a:t>
            </a:r>
          </a:p>
        </p:txBody>
      </p:sp>
      <p:sp>
        <p:nvSpPr>
          <p:cNvPr id="4" name="Plassholder for lysbildenummer 3"/>
          <p:cNvSpPr>
            <a:spLocks noGrp="1"/>
          </p:cNvSpPr>
          <p:nvPr>
            <p:ph type="sldNum" sz="quarter" idx="12"/>
          </p:nvPr>
        </p:nvSpPr>
        <p:spPr/>
        <p:txBody>
          <a:bodyPr/>
          <a:lstStyle/>
          <a:p>
            <a:fld id="{71880C0E-C36C-4DBA-B679-AFA49DD8EE9F}" type="slidenum">
              <a:rPr lang="en-GB" smtClean="0"/>
              <a:t>6</a:t>
            </a:fld>
            <a:endParaRPr lang="en-GB"/>
          </a:p>
        </p:txBody>
      </p:sp>
      <p:sp>
        <p:nvSpPr>
          <p:cNvPr id="8" name="AutoShape 4" descr="Bilderesultat for læringsmiljøsentere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8252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Hva består ROBUST av?</a:t>
            </a:r>
            <a:endParaRPr lang="en-GB" dirty="0"/>
          </a:p>
        </p:txBody>
      </p:sp>
      <p:sp>
        <p:nvSpPr>
          <p:cNvPr id="7" name="Plassholder for tekst 6"/>
          <p:cNvSpPr>
            <a:spLocks noGrp="1"/>
          </p:cNvSpPr>
          <p:nvPr>
            <p:ph type="body" sz="quarter" idx="14"/>
          </p:nvPr>
        </p:nvSpPr>
        <p:spPr/>
        <p:txBody>
          <a:bodyPr/>
          <a:lstStyle/>
          <a:p>
            <a:pPr marL="514350" indent="-514350">
              <a:buFont typeface="+mj-lt"/>
              <a:buAutoNum type="arabicPeriod"/>
            </a:pPr>
            <a:r>
              <a:rPr lang="nb-NO" dirty="0"/>
              <a:t>Videreutdanning for lærere i ungdomsskolen</a:t>
            </a:r>
          </a:p>
          <a:p>
            <a:pPr marL="800100" lvl="1" indent="-342900"/>
            <a:r>
              <a:rPr lang="nb-NO" dirty="0"/>
              <a:t>5 kursdager</a:t>
            </a:r>
          </a:p>
          <a:p>
            <a:pPr marL="800100" lvl="1" indent="-342900"/>
            <a:r>
              <a:rPr lang="nb-NO" dirty="0"/>
              <a:t>Kan utvides til 10 studiepoeng</a:t>
            </a:r>
          </a:p>
          <a:p>
            <a:pPr marL="457200" lvl="1" indent="0">
              <a:buNone/>
            </a:pPr>
            <a:r>
              <a:rPr lang="nb-NO" dirty="0"/>
              <a:t>  </a:t>
            </a:r>
          </a:p>
          <a:p>
            <a:pPr marL="514350" indent="-514350">
              <a:buFont typeface="+mj-lt"/>
              <a:buAutoNum type="arabicPeriod"/>
            </a:pPr>
            <a:r>
              <a:rPr lang="nb-NO" dirty="0"/>
              <a:t>Undervisningsopplegg for elever i 9. klasse</a:t>
            </a:r>
          </a:p>
          <a:p>
            <a:pPr marL="800100" lvl="1" indent="-342900"/>
            <a:r>
              <a:rPr lang="nb-NO" dirty="0"/>
              <a:t>25 økter på 45 minutter </a:t>
            </a:r>
            <a:endParaRPr lang="en-GB"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7</a:t>
            </a:fld>
            <a:endParaRPr lang="en-GB"/>
          </a:p>
        </p:txBody>
      </p:sp>
      <p:sp>
        <p:nvSpPr>
          <p:cNvPr id="6" name="Rektangel 5"/>
          <p:cNvSpPr/>
          <p:nvPr/>
        </p:nvSpPr>
        <p:spPr>
          <a:xfrm>
            <a:off x="6499123" y="403123"/>
            <a:ext cx="5270090" cy="60271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bilde 4"/>
          <p:cNvPicPr preferRelativeResize="0">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945213" y="1202710"/>
            <a:ext cx="4824000" cy="4428000"/>
          </a:xfrm>
        </p:spPr>
      </p:pic>
    </p:spTree>
    <p:extLst>
      <p:ext uri="{BB962C8B-B14F-4D97-AF65-F5344CB8AC3E}">
        <p14:creationId xmlns:p14="http://schemas.microsoft.com/office/powerpoint/2010/main" val="179018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1130060" y="1009620"/>
            <a:ext cx="5527915" cy="692957"/>
          </a:xfrm>
        </p:spPr>
        <p:txBody>
          <a:bodyPr>
            <a:normAutofit fontScale="90000"/>
          </a:bodyPr>
          <a:lstStyle/>
          <a:p>
            <a:r>
              <a:rPr lang="nb-NO" sz="3200" b="1" dirty="0"/>
              <a:t>Hva lærer elevene i ROBUST?</a:t>
            </a:r>
            <a:endParaRPr lang="en-GB" sz="3200" b="1" dirty="0"/>
          </a:p>
        </p:txBody>
      </p:sp>
      <p:sp>
        <p:nvSpPr>
          <p:cNvPr id="14" name="Plassholder for tekst 13"/>
          <p:cNvSpPr>
            <a:spLocks noGrp="1"/>
          </p:cNvSpPr>
          <p:nvPr>
            <p:ph type="body" sz="quarter" idx="14"/>
          </p:nvPr>
        </p:nvSpPr>
        <p:spPr>
          <a:xfrm>
            <a:off x="1130061" y="2989774"/>
            <a:ext cx="4108690" cy="2024627"/>
          </a:xfrm>
        </p:spPr>
        <p:txBody>
          <a:bodyPr/>
          <a:lstStyle/>
          <a:p>
            <a:r>
              <a:rPr lang="nb-NO" dirty="0"/>
              <a:t>Fremme elevenes kunnskap, holdninger og ferdigheter innen livsmestring</a:t>
            </a:r>
          </a:p>
          <a:p>
            <a:r>
              <a:rPr lang="nb-NO" dirty="0"/>
              <a:t>Dette gjøres gjennom undervisning i fem kompetanseområder:</a:t>
            </a:r>
          </a:p>
        </p:txBody>
      </p:sp>
      <p:sp>
        <p:nvSpPr>
          <p:cNvPr id="4" name="Plassholder for lysbildenummer 3"/>
          <p:cNvSpPr>
            <a:spLocks noGrp="1"/>
          </p:cNvSpPr>
          <p:nvPr>
            <p:ph type="sldNum" sz="quarter" idx="12"/>
          </p:nvPr>
        </p:nvSpPr>
        <p:spPr/>
        <p:txBody>
          <a:bodyPr/>
          <a:lstStyle/>
          <a:p>
            <a:fld id="{71880C0E-C36C-4DBA-B679-AFA49DD8EE9F}" type="slidenum">
              <a:rPr lang="en-GB" smtClean="0"/>
              <a:t>8</a:t>
            </a:fld>
            <a:endParaRPr lang="en-GB"/>
          </a:p>
        </p:txBody>
      </p:sp>
      <p:sp>
        <p:nvSpPr>
          <p:cNvPr id="3" name="Rektangel 2"/>
          <p:cNvSpPr/>
          <p:nvPr/>
        </p:nvSpPr>
        <p:spPr>
          <a:xfrm>
            <a:off x="3048000" y="3136613"/>
            <a:ext cx="6096000" cy="584775"/>
          </a:xfrm>
          <a:prstGeom prst="rect">
            <a:avLst/>
          </a:prstGeom>
        </p:spPr>
        <p:txBody>
          <a:bodyPr>
            <a:spAutoFit/>
          </a:bodyPr>
          <a:lstStyle/>
          <a:p>
            <a:endParaRPr lang="en-GB" sz="1400" b="0" i="0" u="none" strike="noStrike" baseline="0" dirty="0">
              <a:latin typeface="Times New Roman" panose="02020603050405020304" pitchFamily="18" charset="0"/>
            </a:endParaRPr>
          </a:p>
          <a:p>
            <a:r>
              <a:rPr lang="en-GB" dirty="0">
                <a:latin typeface="Times New Roman" panose="02020603050405020304" pitchFamily="18" charset="0"/>
              </a:rPr>
              <a:t> </a:t>
            </a:r>
            <a:r>
              <a:rPr lang="en-GB" baseline="30000" dirty="0">
                <a:latin typeface="Times New Roman" panose="02020603050405020304" pitchFamily="18" charset="0"/>
              </a:rPr>
              <a:t> </a:t>
            </a:r>
          </a:p>
        </p:txBody>
      </p:sp>
      <p:pic>
        <p:nvPicPr>
          <p:cNvPr id="7" name="Bilde 6">
            <a:extLst>
              <a:ext uri="{FF2B5EF4-FFF2-40B4-BE49-F238E27FC236}">
                <a16:creationId xmlns:a16="http://schemas.microsoft.com/office/drawing/2014/main" id="{8BA2D138-4211-480A-84C9-B3CB00F7D6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8900" y="2300438"/>
            <a:ext cx="5513342" cy="3403298"/>
          </a:xfrm>
          <a:prstGeom prst="rect">
            <a:avLst/>
          </a:prstGeom>
        </p:spPr>
      </p:pic>
    </p:spTree>
    <p:extLst>
      <p:ext uri="{BB962C8B-B14F-4D97-AF65-F5344CB8AC3E}">
        <p14:creationId xmlns:p14="http://schemas.microsoft.com/office/powerpoint/2010/main" val="210669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Sosiale relasjoner  </a:t>
            </a:r>
          </a:p>
        </p:txBody>
      </p:sp>
      <p:pic>
        <p:nvPicPr>
          <p:cNvPr id="8" name="Plassholder for bilde 7"/>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a:xfrm>
            <a:off x="1130060" y="1981200"/>
            <a:ext cx="5132717" cy="4448537"/>
          </a:xfrm>
        </p:spPr>
        <p:txBody>
          <a:bodyPr>
            <a:normAutofit fontScale="70000" lnSpcReduction="20000"/>
          </a:bodyPr>
          <a:lstStyle/>
          <a:p>
            <a:pPr marL="353060" indent="-353060"/>
            <a:endParaRPr lang="nb-NO" b="1" dirty="0">
              <a:latin typeface="Tahoma"/>
              <a:ea typeface="Tahoma"/>
              <a:cs typeface="Tahoma"/>
            </a:endParaRPr>
          </a:p>
          <a:p>
            <a:pPr marL="353060" indent="-353060">
              <a:spcAft>
                <a:spcPts val="1200"/>
              </a:spcAft>
            </a:pPr>
            <a:r>
              <a:rPr lang="nb-NO" sz="3000" b="1" dirty="0">
                <a:ea typeface="Tahoma"/>
                <a:cs typeface="Tahoma"/>
              </a:rPr>
              <a:t>Formål: </a:t>
            </a:r>
            <a:br>
              <a:rPr lang="nb-NO" sz="3000" b="1" dirty="0">
                <a:ea typeface="Tahoma"/>
                <a:cs typeface="Tahoma"/>
              </a:rPr>
            </a:br>
            <a:r>
              <a:rPr lang="nb-NO" sz="3000" dirty="0">
                <a:ea typeface="Tahoma"/>
                <a:cs typeface="Tahoma"/>
              </a:rPr>
              <a:t>Styrke elevenes bevissthet og evne til å ta sosialt ansvar både for medelever og seg selv</a:t>
            </a:r>
            <a:endParaRPr lang="nb-NO" sz="3000" b="1" dirty="0">
              <a:ea typeface="Tahoma"/>
              <a:cs typeface="Tahoma"/>
            </a:endParaRPr>
          </a:p>
          <a:p>
            <a:pPr marL="353060" indent="-353060">
              <a:spcAft>
                <a:spcPts val="1200"/>
              </a:spcAft>
            </a:pPr>
            <a:r>
              <a:rPr lang="nb-NO" sz="3000" b="1" dirty="0">
                <a:ea typeface="Tahoma"/>
                <a:cs typeface="Tahoma"/>
              </a:rPr>
              <a:t>Hvordan: </a:t>
            </a:r>
            <a:br>
              <a:rPr lang="nb-NO" sz="3000" b="1" dirty="0">
                <a:ea typeface="Tahoma"/>
                <a:cs typeface="Tahoma"/>
              </a:rPr>
            </a:br>
            <a:r>
              <a:rPr lang="nb-NO" sz="3000" dirty="0">
                <a:ea typeface="Tahoma"/>
                <a:cs typeface="Tahoma"/>
              </a:rPr>
              <a:t>Gjøre elevene bevisste på å ta sosialt ansvar for hverandre, søke hjelp når de trenger det og øve ferdigheter i å ta kontakt med andre</a:t>
            </a:r>
            <a:endParaRPr lang="nb-NO" sz="3000" b="1" dirty="0">
              <a:ea typeface="Tahoma"/>
              <a:cs typeface="Tahoma"/>
            </a:endParaRPr>
          </a:p>
          <a:p>
            <a:pPr marL="353060" indent="-353060">
              <a:spcAft>
                <a:spcPts val="1200"/>
              </a:spcAft>
            </a:pPr>
            <a:r>
              <a:rPr lang="nb-NO" sz="3000" b="1" dirty="0">
                <a:ea typeface="Tahoma"/>
                <a:cs typeface="Tahoma"/>
              </a:rPr>
              <a:t>Kobling til Læreplanen: </a:t>
            </a:r>
            <a:br>
              <a:rPr lang="nb-NO" sz="3000" b="1" dirty="0">
                <a:ea typeface="Tahoma"/>
                <a:cs typeface="Tahoma"/>
              </a:rPr>
            </a:br>
            <a:r>
              <a:rPr lang="nb-NO" sz="3000" i="1" dirty="0">
                <a:ea typeface="Tahoma"/>
                <a:cs typeface="Tahoma"/>
              </a:rPr>
              <a:t>«Skolen skal … bidra til at hver elev kan ivareta og utvikle sin identitet i et inkluderende og mangfoldig fellesskap» </a:t>
            </a:r>
            <a:r>
              <a:rPr lang="nb-NO" sz="1800" dirty="0">
                <a:ea typeface="Tahoma"/>
                <a:cs typeface="Tahoma"/>
              </a:rPr>
              <a:t>(Overordnet del 1.2: Identitet og kulturelt mangfold) </a:t>
            </a:r>
            <a:endParaRPr lang="nb-NO" sz="1800" dirty="0">
              <a:latin typeface="Tahoma" panose="020B0604030504040204" pitchFamily="34" charset="0"/>
              <a:ea typeface="Tahoma" panose="020B0604030504040204" pitchFamily="34" charset="0"/>
              <a:cs typeface="Tahoma" panose="020B0604030504040204" pitchFamily="34" charset="0"/>
            </a:endParaRPr>
          </a:p>
        </p:txBody>
      </p:sp>
      <p:sp>
        <p:nvSpPr>
          <p:cNvPr id="4" name="Plassholder for lysbildenummer 3"/>
          <p:cNvSpPr>
            <a:spLocks noGrp="1"/>
          </p:cNvSpPr>
          <p:nvPr>
            <p:ph type="sldNum" sz="quarter" idx="12"/>
          </p:nvPr>
        </p:nvSpPr>
        <p:spPr/>
        <p:txBody>
          <a:bodyPr/>
          <a:lstStyle/>
          <a:p>
            <a:fld id="{71880C0E-C36C-4DBA-B679-AFA49DD8EE9F}" type="slidenum">
              <a:rPr lang="en-GB" smtClean="0"/>
              <a:t>9</a:t>
            </a:fld>
            <a:endParaRPr lang="en-GB"/>
          </a:p>
        </p:txBody>
      </p:sp>
    </p:spTree>
    <p:extLst>
      <p:ext uri="{BB962C8B-B14F-4D97-AF65-F5344CB8AC3E}">
        <p14:creationId xmlns:p14="http://schemas.microsoft.com/office/powerpoint/2010/main" val="2301416386"/>
      </p:ext>
    </p:extLst>
  </p:cSld>
  <p:clrMapOvr>
    <a:masterClrMapping/>
  </p:clrMapOvr>
</p:sld>
</file>

<file path=ppt/theme/theme1.xml><?xml version="1.0" encoding="utf-8"?>
<a:theme xmlns:a="http://schemas.openxmlformats.org/drawingml/2006/main" name="Office-tema">
  <a:themeElements>
    <a:clrScheme name="UiS LMS (8 februar 2018)">
      <a:dk1>
        <a:srgbClr val="050F41"/>
      </a:dk1>
      <a:lt1>
        <a:srgbClr val="F0ECE3"/>
      </a:lt1>
      <a:dk2>
        <a:srgbClr val="000000"/>
      </a:dk2>
      <a:lt2>
        <a:srgbClr val="FFFFFF"/>
      </a:lt2>
      <a:accent1>
        <a:srgbClr val="00535B"/>
      </a:accent1>
      <a:accent2>
        <a:srgbClr val="02998E"/>
      </a:accent2>
      <a:accent3>
        <a:srgbClr val="59DDCD"/>
      </a:accent3>
      <a:accent4>
        <a:srgbClr val="AAC6E9"/>
      </a:accent4>
      <a:accent5>
        <a:srgbClr val="661D1A"/>
      </a:accent5>
      <a:accent6>
        <a:srgbClr val="AE937D"/>
      </a:accent6>
      <a:hlink>
        <a:srgbClr val="00535B"/>
      </a:hlink>
      <a:folHlink>
        <a:srgbClr val="050F4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Presentasjon3" id="{7896E5B3-4CE2-4684-ACA5-D05B9B9A6644}" vid="{667D0391-B17F-4D03-B941-D8AAB10C467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Læringsmiljøsenteret_NY_Norsk</Template>
  <TotalTime>333</TotalTime>
  <Words>1151</Words>
  <Application>Microsoft Office PowerPoint</Application>
  <PresentationFormat>Widescreen</PresentationFormat>
  <Paragraphs>161</Paragraphs>
  <Slides>25</Slides>
  <Notes>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25</vt:i4>
      </vt:variant>
    </vt:vector>
  </HeadingPairs>
  <TitlesOfParts>
    <vt:vector size="31" baseType="lpstr">
      <vt:lpstr>Arial</vt:lpstr>
      <vt:lpstr>Calibri</vt:lpstr>
      <vt:lpstr>Tahoma</vt:lpstr>
      <vt:lpstr>Times New Roman</vt:lpstr>
      <vt:lpstr>Wingdings</vt:lpstr>
      <vt:lpstr>Office-tema</vt:lpstr>
      <vt:lpstr>Resilient  Hva er det?</vt:lpstr>
      <vt:lpstr>Bakgrunn for utvikling av Resilient</vt:lpstr>
      <vt:lpstr>Folkehelse og livsmestring i læreplanen</vt:lpstr>
      <vt:lpstr>Hva er målet med Resilient?</vt:lpstr>
      <vt:lpstr>Er Resilient forskning?</vt:lpstr>
      <vt:lpstr>Hvem står bak Resilient?</vt:lpstr>
      <vt:lpstr>Hva består ROBUST av?</vt:lpstr>
      <vt:lpstr>Hva lærer elevene i ROBUST?</vt:lpstr>
      <vt:lpstr>Sosiale relasjoner  </vt:lpstr>
      <vt:lpstr>Oppmerksomhetstrening</vt:lpstr>
      <vt:lpstr>Problemløsning</vt:lpstr>
      <vt:lpstr>Følelser </vt:lpstr>
      <vt:lpstr>Lærende tankesett</vt:lpstr>
      <vt:lpstr>Kobling til Læreplanverket</vt:lpstr>
      <vt:lpstr>Hva består lærernes videreutdanningen av?</vt:lpstr>
      <vt:lpstr>Organisering av videreutdanningen</vt:lpstr>
      <vt:lpstr>Hvem er med på dette?</vt:lpstr>
      <vt:lpstr>Hvordan evalueres ROBUST?</vt:lpstr>
      <vt:lpstr>Hva undersøkes?</vt:lpstr>
      <vt:lpstr>Det er også greit å merke seg at:</vt:lpstr>
      <vt:lpstr>Hva får skolen ut av dette?</vt:lpstr>
      <vt:lpstr>Forskningsdesign</vt:lpstr>
      <vt:lpstr>Aller viktigst!</vt:lpstr>
      <vt:lpstr>Spørsmål?</vt:lpstr>
      <vt:lpstr>PowerPoint-presentasjon</vt:lpstr>
    </vt:vector>
  </TitlesOfParts>
  <Company>Universitetet i Stavanger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Resilient  Hva er det?</dc:title>
  <dc:creator>Ina Midttveit</dc:creator>
  <cp:lastModifiedBy>Ina Midttveit</cp:lastModifiedBy>
  <cp:revision>35</cp:revision>
  <dcterms:created xsi:type="dcterms:W3CDTF">2019-11-19T06:49:37Z</dcterms:created>
  <dcterms:modified xsi:type="dcterms:W3CDTF">2020-11-20T18:07:45Z</dcterms:modified>
</cp:coreProperties>
</file>