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71" r:id="rId4"/>
    <p:sldId id="272" r:id="rId5"/>
    <p:sldId id="273" r:id="rId6"/>
    <p:sldId id="274" r:id="rId7"/>
    <p:sldId id="275" r:id="rId8"/>
    <p:sldId id="262" r:id="rId9"/>
    <p:sldId id="270" r:id="rId10"/>
    <p:sldId id="276"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842" autoAdjust="0"/>
  </p:normalViewPr>
  <p:slideViewPr>
    <p:cSldViewPr snapToGrid="0">
      <p:cViewPr varScale="1">
        <p:scale>
          <a:sx n="55" d="100"/>
          <a:sy n="55" d="100"/>
        </p:scale>
        <p:origin x="275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C3AC5-C190-4876-9DF0-40E386F200D8}" type="datetimeFigureOut">
              <a:rPr lang="nb-NO" smtClean="0"/>
              <a:t>21.05.2021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3FE0F-4155-4859-944A-90FAB01289A2}" type="slidenum">
              <a:rPr lang="nb-NO" smtClean="0"/>
              <a:t>‹#›</a:t>
            </a:fld>
            <a:endParaRPr lang="nb-NO"/>
          </a:p>
        </p:txBody>
      </p:sp>
    </p:spTree>
    <p:extLst>
      <p:ext uri="{BB962C8B-B14F-4D97-AF65-F5344CB8AC3E}">
        <p14:creationId xmlns:p14="http://schemas.microsoft.com/office/powerpoint/2010/main" val="177531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i="0" u="none" strike="noStrike" baseline="0" dirty="0">
                <a:solidFill>
                  <a:schemeClr val="tx1"/>
                </a:solidFill>
                <a:latin typeface="+mn-lt"/>
              </a:rPr>
              <a:t>Time 4: Sosialt ansvar</a:t>
            </a:r>
          </a:p>
          <a:p>
            <a:pPr algn="l"/>
            <a:endParaRPr lang="nb-NO" sz="1200" b="0" i="0" u="none" strike="noStrike" baseline="0" dirty="0">
              <a:solidFill>
                <a:schemeClr val="tx1"/>
              </a:solidFill>
              <a:latin typeface="+mn-lt"/>
            </a:endParaRPr>
          </a:p>
          <a:p>
            <a:pPr algn="l"/>
            <a:r>
              <a:rPr lang="nb-NO" sz="1200" b="1" i="0" u="none" strike="noStrike" baseline="0" dirty="0">
                <a:solidFill>
                  <a:schemeClr val="tx1"/>
                </a:solidFill>
                <a:latin typeface="+mn-lt"/>
              </a:rPr>
              <a:t>Målsetting</a:t>
            </a:r>
          </a:p>
          <a:p>
            <a:pPr algn="l"/>
            <a:r>
              <a:rPr lang="nb-NO" sz="1200" b="0" i="0" u="none" strike="noStrike" baseline="0" dirty="0">
                <a:solidFill>
                  <a:schemeClr val="tx1"/>
                </a:solidFill>
                <a:latin typeface="+mn-lt"/>
              </a:rPr>
              <a:t>• Få forståelse av at alle har sosialt ansvar for seg selv og andre</a:t>
            </a:r>
          </a:p>
          <a:p>
            <a:pPr algn="l"/>
            <a:r>
              <a:rPr lang="nb-NO" sz="1200" b="0" i="0" u="none" strike="noStrike" baseline="0" dirty="0">
                <a:solidFill>
                  <a:schemeClr val="tx1"/>
                </a:solidFill>
                <a:latin typeface="+mn-lt"/>
              </a:rPr>
              <a:t>• Få innsikt i hvordan sosiale relasjoner kan øke og redusere stress</a:t>
            </a:r>
          </a:p>
          <a:p>
            <a:pPr algn="l"/>
            <a:endParaRPr lang="nb-NO" sz="1200" b="0" i="0" u="none" strike="noStrike" baseline="0" dirty="0">
              <a:solidFill>
                <a:schemeClr val="tx1"/>
              </a:solidFill>
              <a:latin typeface="+mn-lt"/>
            </a:endParaRPr>
          </a:p>
          <a:p>
            <a:pPr algn="l"/>
            <a:r>
              <a:rPr lang="nb-NO" sz="1200" b="1" i="0" u="none" strike="noStrike" baseline="0" dirty="0">
                <a:solidFill>
                  <a:schemeClr val="tx1"/>
                </a:solidFill>
                <a:latin typeface="+mn-lt"/>
              </a:rPr>
              <a:t>Forberedelse</a:t>
            </a:r>
          </a:p>
          <a:p>
            <a:pPr algn="l"/>
            <a:r>
              <a:rPr lang="nb-NO" sz="1200" b="0" i="0" u="none" strike="noStrike" baseline="0" dirty="0">
                <a:solidFill>
                  <a:schemeClr val="tx1"/>
                </a:solidFill>
                <a:latin typeface="+mn-lt"/>
              </a:rPr>
              <a:t>Se gjennom digitale ressurser knyttet til timen.</a:t>
            </a:r>
          </a:p>
          <a:p>
            <a:pPr algn="l"/>
            <a:r>
              <a:rPr lang="nb-NO" sz="1200" b="0" i="0" u="none" strike="noStrike" baseline="0" dirty="0">
                <a:solidFill>
                  <a:schemeClr val="tx1"/>
                </a:solidFill>
                <a:latin typeface="+mn-lt"/>
              </a:rPr>
              <a:t>Gå gjennom arbeidsgangen i undervisningstimen, skissert nedenfor, og fagstoffet til timen.</a:t>
            </a:r>
          </a:p>
          <a:p>
            <a:pPr algn="l"/>
            <a:r>
              <a:rPr lang="nb-NO" sz="1200" b="0" i="0" u="none" strike="noStrike" baseline="0" dirty="0">
                <a:solidFill>
                  <a:schemeClr val="tx1"/>
                </a:solidFill>
                <a:latin typeface="+mn-lt"/>
              </a:rPr>
              <a:t>Velg hvilke elever som skal arbeide i par denne timen.</a:t>
            </a:r>
          </a:p>
          <a:p>
            <a:pPr algn="l"/>
            <a:r>
              <a:rPr lang="nb-NO" sz="1200" b="0" i="0" u="none" strike="noStrike" baseline="0" dirty="0">
                <a:solidFill>
                  <a:schemeClr val="tx1"/>
                </a:solidFill>
                <a:latin typeface="+mn-lt"/>
              </a:rPr>
              <a:t>Lag gjerne egne eksempler og refleksjonsspørsmål knyttet til fagstoffet til timen.</a:t>
            </a:r>
          </a:p>
          <a:p>
            <a:pPr algn="l"/>
            <a:endParaRPr lang="nb-NO" sz="1200" b="0" i="0" u="none" strike="noStrike" baseline="0" dirty="0">
              <a:solidFill>
                <a:schemeClr val="tx1"/>
              </a:solidFill>
              <a:latin typeface="+mn-lt"/>
            </a:endParaRPr>
          </a:p>
          <a:p>
            <a:pPr algn="l"/>
            <a:r>
              <a:rPr lang="nb-NO" sz="1200" b="1" i="0" u="none" strike="noStrike" baseline="0" dirty="0">
                <a:solidFill>
                  <a:schemeClr val="tx1"/>
                </a:solidFill>
                <a:latin typeface="+mn-lt"/>
              </a:rPr>
              <a:t>Nødvendig materiell</a:t>
            </a:r>
          </a:p>
          <a:p>
            <a:pPr algn="l"/>
            <a:r>
              <a:rPr lang="nb-NO" sz="1200" b="0" i="0" u="none" strike="noStrike" baseline="0" dirty="0">
                <a:solidFill>
                  <a:schemeClr val="tx1"/>
                </a:solidFill>
                <a:latin typeface="+mn-lt"/>
              </a:rPr>
              <a:t>Presentasjon, film og lydfil fra digitale ressurser, et egnet sted å vise dette for elevene</a:t>
            </a:r>
          </a:p>
          <a:p>
            <a:pPr algn="l"/>
            <a:r>
              <a:rPr lang="nb-NO" sz="1200" b="0" i="0" u="none" strike="noStrike" baseline="0" dirty="0">
                <a:solidFill>
                  <a:schemeClr val="tx1"/>
                </a:solidFill>
                <a:latin typeface="+mn-lt"/>
              </a:rPr>
              <a:t>En Post-it-lapp til hver elev og en beholder å samle lappene i (flaske med bred flaskehals, kurv, eller lignende)</a:t>
            </a:r>
          </a:p>
          <a:p>
            <a:pPr algn="l"/>
            <a:r>
              <a:rPr lang="nb-NO" sz="1200" b="0" i="0" u="none" strike="noStrike" baseline="0" dirty="0">
                <a:solidFill>
                  <a:schemeClr val="tx1"/>
                </a:solidFill>
                <a:latin typeface="+mn-lt"/>
              </a:rPr>
              <a:t>Elevene må ha noe å skrive med</a:t>
            </a:r>
          </a:p>
          <a:p>
            <a:pPr algn="l"/>
            <a:endParaRPr lang="nb-NO" sz="1200" b="0" i="0" u="none" strike="noStrike" baseline="0" dirty="0">
              <a:solidFill>
                <a:schemeClr val="tx1"/>
              </a:solidFill>
              <a:latin typeface="+mn-lt"/>
            </a:endParaRPr>
          </a:p>
          <a:p>
            <a:pPr algn="l"/>
            <a:r>
              <a:rPr lang="nb-NO" sz="1200" b="1" i="0" u="none" strike="noStrike" baseline="0" dirty="0">
                <a:solidFill>
                  <a:schemeClr val="tx1"/>
                </a:solidFill>
                <a:latin typeface="+mn-lt"/>
              </a:rPr>
              <a:t>Oversikt over timen</a:t>
            </a:r>
          </a:p>
          <a:p>
            <a:pPr algn="l"/>
            <a:r>
              <a:rPr lang="nb-NO" sz="1200" b="0" i="0" u="sng" strike="noStrike" baseline="0" dirty="0">
                <a:solidFill>
                  <a:schemeClr val="tx1"/>
                </a:solidFill>
                <a:latin typeface="+mn-lt"/>
              </a:rPr>
              <a:t>Introduksjon</a:t>
            </a:r>
          </a:p>
          <a:p>
            <a:pPr algn="l"/>
            <a:r>
              <a:rPr lang="nb-NO" sz="1200" b="0" i="0" u="none" strike="noStrike" baseline="0" dirty="0">
                <a:solidFill>
                  <a:schemeClr val="tx1"/>
                </a:solidFill>
                <a:latin typeface="+mn-lt"/>
              </a:rPr>
              <a:t>Presentasjon 1: Timens tema (5 minutter)</a:t>
            </a:r>
          </a:p>
          <a:p>
            <a:pPr algn="l"/>
            <a:r>
              <a:rPr lang="nb-NO" sz="1200" b="0" i="0" u="none" strike="noStrike" baseline="0" dirty="0">
                <a:solidFill>
                  <a:schemeClr val="tx1"/>
                </a:solidFill>
                <a:latin typeface="+mn-lt"/>
              </a:rPr>
              <a:t>Gjennomgang av oppgaver, etterfulgt av en kort repetisjon av forrige time med samme tema og introduksjon av timens innhold</a:t>
            </a:r>
          </a:p>
          <a:p>
            <a:pPr algn="l"/>
            <a:r>
              <a:rPr lang="nb-NO" sz="1200" b="0" i="0" u="sng" strike="noStrike" baseline="0" dirty="0">
                <a:solidFill>
                  <a:schemeClr val="tx1"/>
                </a:solidFill>
                <a:latin typeface="+mn-lt"/>
              </a:rPr>
              <a:t>Oppvarmingsøvelse</a:t>
            </a:r>
          </a:p>
          <a:p>
            <a:pPr algn="l"/>
            <a:r>
              <a:rPr lang="nb-NO" sz="1200" b="0" i="0" u="none" strike="noStrike" baseline="0" dirty="0">
                <a:solidFill>
                  <a:schemeClr val="tx1"/>
                </a:solidFill>
                <a:latin typeface="+mn-lt"/>
              </a:rPr>
              <a:t>Presentasjon 2: Send flaskeposten (10 minutter)</a:t>
            </a:r>
          </a:p>
          <a:p>
            <a:pPr algn="l"/>
            <a:r>
              <a:rPr lang="nb-NO" sz="1200" b="0" i="0" u="none" strike="noStrike" baseline="0" dirty="0">
                <a:solidFill>
                  <a:schemeClr val="tx1"/>
                </a:solidFill>
                <a:latin typeface="+mn-lt"/>
              </a:rPr>
              <a:t>Oppgaven begynner individuelt før det deles erfaringer i plenum</a:t>
            </a:r>
          </a:p>
          <a:p>
            <a:pPr algn="l"/>
            <a:r>
              <a:rPr lang="nb-NO" sz="1200" b="0" i="0" u="sng" strike="noStrike" baseline="0" dirty="0">
                <a:solidFill>
                  <a:schemeClr val="tx1"/>
                </a:solidFill>
                <a:latin typeface="+mn-lt"/>
              </a:rPr>
              <a:t>Arbeid med presentasjon</a:t>
            </a:r>
            <a:r>
              <a:rPr lang="nb-NO" sz="1200" b="0" i="0" u="none" strike="noStrike" baseline="0" dirty="0">
                <a:solidFill>
                  <a:schemeClr val="tx1"/>
                </a:solidFill>
                <a:latin typeface="+mn-lt"/>
              </a:rPr>
              <a:t> (15 minutter)</a:t>
            </a:r>
          </a:p>
          <a:p>
            <a:pPr algn="l"/>
            <a:r>
              <a:rPr lang="nb-NO" sz="1200" b="0" i="0" u="none" strike="noStrike" baseline="0" dirty="0">
                <a:solidFill>
                  <a:schemeClr val="tx1"/>
                </a:solidFill>
                <a:latin typeface="+mn-lt"/>
              </a:rPr>
              <a:t>Presentasjon 3: Sosiale relasjoner og stress</a:t>
            </a:r>
          </a:p>
          <a:p>
            <a:pPr algn="l"/>
            <a:r>
              <a:rPr lang="nb-NO" sz="1200" b="0" i="0" u="none" strike="noStrike" baseline="0" dirty="0">
                <a:solidFill>
                  <a:schemeClr val="tx1"/>
                </a:solidFill>
                <a:latin typeface="+mn-lt"/>
              </a:rPr>
              <a:t>Vis animasjonsfilmen om sosiale relasjoner, etterfulgt av refleksjon i elevpar</a:t>
            </a:r>
          </a:p>
          <a:p>
            <a:pPr algn="l"/>
            <a:r>
              <a:rPr lang="nb-NO" sz="1200" b="0" i="0" u="none" strike="noStrike" baseline="0" dirty="0">
                <a:solidFill>
                  <a:schemeClr val="tx1"/>
                </a:solidFill>
                <a:latin typeface="+mn-lt"/>
              </a:rPr>
              <a:t>Presentasjon 4: Ringøvelsen</a:t>
            </a:r>
          </a:p>
          <a:p>
            <a:pPr algn="l"/>
            <a:r>
              <a:rPr lang="nb-NO" sz="1200" b="0" i="0" u="none" strike="noStrike" baseline="0" dirty="0">
                <a:solidFill>
                  <a:schemeClr val="tx1"/>
                </a:solidFill>
                <a:latin typeface="+mn-lt"/>
              </a:rPr>
              <a:t>Oppgaven innebærer å gjennomføre øvelsen, etterfulgt av plenumsrefleksjon</a:t>
            </a:r>
          </a:p>
          <a:p>
            <a:pPr algn="l"/>
            <a:r>
              <a:rPr lang="nb-NO" sz="1200" b="0" i="0" u="none" strike="noStrike" baseline="0" dirty="0">
                <a:solidFill>
                  <a:schemeClr val="tx1"/>
                </a:solidFill>
                <a:latin typeface="+mn-lt"/>
              </a:rPr>
              <a:t>Oppmerksomhetsøvelse </a:t>
            </a:r>
          </a:p>
          <a:p>
            <a:pPr algn="l"/>
            <a:r>
              <a:rPr lang="nb-NO" sz="1200" b="0" i="0" u="none" strike="noStrike" baseline="0" dirty="0">
                <a:solidFill>
                  <a:schemeClr val="tx1"/>
                </a:solidFill>
                <a:latin typeface="+mn-lt"/>
              </a:rPr>
              <a:t>Presentasjon 5: Øvelsen værmelding for andre (10 minutter)</a:t>
            </a:r>
          </a:p>
          <a:p>
            <a:pPr algn="l"/>
            <a:r>
              <a:rPr lang="nb-NO" sz="1200" b="0" i="0" u="sng" strike="noStrike" baseline="0" dirty="0">
                <a:solidFill>
                  <a:schemeClr val="tx1"/>
                </a:solidFill>
                <a:latin typeface="+mn-lt"/>
              </a:rPr>
              <a:t>Avslutning</a:t>
            </a:r>
            <a:r>
              <a:rPr lang="nb-NO" sz="1200" b="0" i="0" u="none" strike="noStrike" baseline="0" dirty="0">
                <a:solidFill>
                  <a:schemeClr val="tx1"/>
                </a:solidFill>
                <a:latin typeface="+mn-lt"/>
              </a:rPr>
              <a:t> (5 minutter)</a:t>
            </a:r>
          </a:p>
          <a:p>
            <a:pPr algn="l"/>
            <a:r>
              <a:rPr lang="nb-NO" sz="1200" b="0" i="0" u="none" strike="noStrike" baseline="0" dirty="0">
                <a:solidFill>
                  <a:schemeClr val="tx1"/>
                </a:solidFill>
                <a:latin typeface="+mn-lt"/>
              </a:rPr>
              <a:t>Presentasjon 6: Til neste gang</a:t>
            </a:r>
          </a:p>
          <a:p>
            <a:pPr algn="l"/>
            <a:r>
              <a:rPr lang="nb-NO" sz="1200" b="0" i="0" u="none" strike="noStrike" baseline="0" dirty="0">
                <a:solidFill>
                  <a:schemeClr val="tx1"/>
                </a:solidFill>
                <a:latin typeface="+mn-lt"/>
              </a:rPr>
              <a:t>Presentasjon 7: Finn flaskeposten</a:t>
            </a:r>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1</a:t>
            </a:fld>
            <a:endParaRPr lang="nb-NO"/>
          </a:p>
        </p:txBody>
      </p:sp>
    </p:spTree>
    <p:extLst>
      <p:ext uri="{BB962C8B-B14F-4D97-AF65-F5344CB8AC3E}">
        <p14:creationId xmlns:p14="http://schemas.microsoft.com/office/powerpoint/2010/main" val="177819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i="0" u="none" strike="noStrike" baseline="0" dirty="0">
                <a:solidFill>
                  <a:schemeClr val="tx1"/>
                </a:solidFill>
                <a:latin typeface="+mn-lt"/>
              </a:rPr>
              <a:t>Finn flaskeposten</a:t>
            </a:r>
          </a:p>
          <a:p>
            <a:pPr algn="l"/>
            <a:r>
              <a:rPr lang="nb-NO" sz="1200" b="0" i="0" u="none" strike="noStrike" baseline="0" dirty="0">
                <a:solidFill>
                  <a:schemeClr val="tx1"/>
                </a:solidFill>
                <a:latin typeface="+mn-lt"/>
              </a:rPr>
              <a:t>Dette er en øvelse som følger opp øvelsen fra begynnelsen av timen, den som ble kalt «send flaskeposten». Be elevene ta med seg hver sin lapp fra beholderen med de gode ønskene når de er på vei ut av klasserommet. Uten å la andre se hva som står på lappen, be hver enkelt lese lappen og kjenne etter hvordan det oppleves å få et godt ønske eller en fin tanke sendt deres vei. Be elevene ta vare på lappen, lese den innimellom, og kjenne hva det eventuelt gjør med dem at noen ønsker dem godt.</a:t>
            </a:r>
            <a:endParaRPr lang="nb-NO"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10</a:t>
            </a:fld>
            <a:endParaRPr lang="nb-NO"/>
          </a:p>
        </p:txBody>
      </p:sp>
    </p:spTree>
    <p:extLst>
      <p:ext uri="{BB962C8B-B14F-4D97-AF65-F5344CB8AC3E}">
        <p14:creationId xmlns:p14="http://schemas.microsoft.com/office/powerpoint/2010/main" val="34323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spcBef>
                <a:spcPts val="1200"/>
              </a:spcBef>
              <a:spcAft>
                <a:spcPts val="1200"/>
              </a:spcAft>
            </a:pPr>
            <a:r>
              <a:rPr lang="nb-NO" sz="1200" b="1" dirty="0">
                <a:solidFill>
                  <a:schemeClr val="tx1"/>
                </a:solidFill>
                <a:effectLst/>
                <a:latin typeface="+mn-lt"/>
                <a:ea typeface="Calibri" panose="020F0502020204030204" pitchFamily="34" charset="0"/>
                <a:cs typeface="Times New Roman" panose="02020603050405020304" pitchFamily="18" charset="0"/>
              </a:rPr>
              <a:t>Timens tema</a:t>
            </a:r>
            <a:br>
              <a:rPr lang="nb-NO" sz="1200" b="1" dirty="0">
                <a:solidFill>
                  <a:schemeClr val="tx1"/>
                </a:solidFill>
                <a:effectLst/>
                <a:latin typeface="+mn-lt"/>
                <a:ea typeface="Calibri" panose="020F0502020204030204" pitchFamily="34" charset="0"/>
                <a:cs typeface="Times New Roman" panose="02020603050405020304" pitchFamily="18" charset="0"/>
              </a:rPr>
            </a:br>
            <a:r>
              <a:rPr lang="nb-NO" sz="1200" b="0" i="0" u="none" strike="noStrike" baseline="0" dirty="0">
                <a:solidFill>
                  <a:schemeClr val="tx1"/>
                </a:solidFill>
                <a:latin typeface="+mn-lt"/>
              </a:rPr>
              <a:t>Timens tema er </a:t>
            </a:r>
            <a:r>
              <a:rPr lang="nb-NO" sz="1200" b="0" i="1" u="none" strike="noStrike" baseline="0" dirty="0">
                <a:solidFill>
                  <a:schemeClr val="tx1"/>
                </a:solidFill>
                <a:latin typeface="+mn-lt"/>
              </a:rPr>
              <a:t>sosialt ansvar. </a:t>
            </a:r>
            <a:r>
              <a:rPr lang="nb-NO" sz="1200" b="0" i="0" u="none" strike="noStrike" baseline="0" dirty="0">
                <a:solidFill>
                  <a:schemeClr val="tx1"/>
                </a:solidFill>
                <a:latin typeface="+mn-lt"/>
              </a:rPr>
              <a:t>Dersom du har fulgt strukturen i undervisningsopplegget, er det nå en stund siden forrige time om dette temaet. Begynn timen med å gå gjennom arbeidet fra forrige ROBUST-time, som var tredje time i </a:t>
            </a:r>
            <a:r>
              <a:rPr lang="nb-NO" sz="1200" b="0" i="1" u="none" strike="noStrike" baseline="0" dirty="0">
                <a:solidFill>
                  <a:schemeClr val="tx1"/>
                </a:solidFill>
                <a:latin typeface="+mn-lt"/>
              </a:rPr>
              <a:t>lærende tankesett</a:t>
            </a:r>
            <a:r>
              <a:rPr lang="nb-NO" sz="1200" b="0" i="0" u="none" strike="noStrike" baseline="0" dirty="0">
                <a:solidFill>
                  <a:schemeClr val="tx1"/>
                </a:solidFill>
                <a:latin typeface="+mn-lt"/>
              </a:rPr>
              <a:t>. Still elevene følgende spørsmål:</a:t>
            </a:r>
          </a:p>
          <a:p>
            <a:pPr algn="l">
              <a:lnSpc>
                <a:spcPct val="100000"/>
              </a:lnSpc>
            </a:pPr>
            <a:r>
              <a:rPr lang="nb-NO" sz="1200" b="0" i="1" u="none" strike="noStrike" baseline="0" dirty="0">
                <a:solidFill>
                  <a:schemeClr val="tx1"/>
                </a:solidFill>
                <a:latin typeface="+mn-lt"/>
              </a:rPr>
              <a:t>– Hva kan dere lære av å samarbeide i forskjellige fag på skolen?</a:t>
            </a:r>
          </a:p>
          <a:p>
            <a:pPr algn="l">
              <a:lnSpc>
                <a:spcPct val="100000"/>
              </a:lnSpc>
            </a:pPr>
            <a:r>
              <a:rPr lang="nb-NO" sz="1200" b="0" i="1" u="none" strike="noStrike" baseline="0" dirty="0">
                <a:solidFill>
                  <a:schemeClr val="tx1"/>
                </a:solidFill>
                <a:latin typeface="+mn-lt"/>
              </a:rPr>
              <a:t>– Hvor samarbeider dere i fritiden?</a:t>
            </a:r>
          </a:p>
          <a:p>
            <a:pPr algn="l">
              <a:lnSpc>
                <a:spcPct val="100000"/>
              </a:lnSpc>
            </a:pPr>
            <a:r>
              <a:rPr lang="nb-NO" sz="1200" b="0" i="1" u="none" strike="noStrike" baseline="0" dirty="0">
                <a:solidFill>
                  <a:schemeClr val="tx1"/>
                </a:solidFill>
                <a:latin typeface="+mn-lt"/>
              </a:rPr>
              <a:t>– Hvem, utenom lærere, spør dere om hjelp til skolefaglige oppgaver?</a:t>
            </a:r>
          </a:p>
          <a:p>
            <a:pPr algn="l">
              <a:lnSpc>
                <a:spcPct val="100000"/>
              </a:lnSpc>
            </a:pPr>
            <a:r>
              <a:rPr lang="nb-NO" sz="1200" b="0" i="0" u="none" strike="noStrike" baseline="0" dirty="0">
                <a:solidFill>
                  <a:schemeClr val="tx1"/>
                </a:solidFill>
                <a:latin typeface="+mn-lt"/>
              </a:rPr>
              <a:t>Her er det viktig å anerkjenne elevenes refleksjoner og støtte positive innspill om samarbeid og det å søke hjelp ved behov.</a:t>
            </a:r>
          </a:p>
          <a:p>
            <a:pPr algn="l">
              <a:lnSpc>
                <a:spcPct val="100000"/>
              </a:lnSpc>
            </a:pPr>
            <a:endParaRPr lang="nb-NO" sz="1200" b="0" i="0" u="none" strike="noStrike" baseline="0" dirty="0">
              <a:solidFill>
                <a:schemeClr val="tx1"/>
              </a:solidFill>
              <a:latin typeface="+mn-lt"/>
            </a:endParaRPr>
          </a:p>
          <a:p>
            <a:pPr algn="l">
              <a:lnSpc>
                <a:spcPct val="100000"/>
              </a:lnSpc>
            </a:pPr>
            <a:r>
              <a:rPr lang="nb-NO" sz="1200" b="0" i="0" u="none" strike="noStrike" baseline="0" dirty="0">
                <a:solidFill>
                  <a:schemeClr val="tx1"/>
                </a:solidFill>
                <a:latin typeface="+mn-lt"/>
              </a:rPr>
              <a:t>Dere skal nå over på </a:t>
            </a:r>
            <a:r>
              <a:rPr lang="nb-NO" sz="1200" b="0" i="1" u="none" strike="noStrike" baseline="0" dirty="0">
                <a:solidFill>
                  <a:schemeClr val="tx1"/>
                </a:solidFill>
                <a:latin typeface="+mn-lt"/>
              </a:rPr>
              <a:t>sosiale relasjoner</a:t>
            </a:r>
            <a:r>
              <a:rPr lang="nb-NO" sz="1200" b="0" i="0" u="none" strike="noStrike" baseline="0" dirty="0">
                <a:solidFill>
                  <a:schemeClr val="tx1"/>
                </a:solidFill>
                <a:latin typeface="+mn-lt"/>
              </a:rPr>
              <a:t>, og du kan fortsette med å spørre elevene hva de husker fra forrige time i </a:t>
            </a:r>
            <a:r>
              <a:rPr lang="nb-NO" sz="1200" b="0" i="1" u="none" strike="noStrike" baseline="0" dirty="0">
                <a:solidFill>
                  <a:schemeClr val="tx1"/>
                </a:solidFill>
                <a:latin typeface="+mn-lt"/>
              </a:rPr>
              <a:t>sosiale relasjoner</a:t>
            </a:r>
            <a:r>
              <a:rPr lang="nb-NO" sz="1200" b="0" i="0" u="none" strike="noStrike" baseline="0" dirty="0">
                <a:solidFill>
                  <a:schemeClr val="tx1"/>
                </a:solidFill>
                <a:latin typeface="+mn-lt"/>
              </a:rPr>
              <a:t>. Still følgende spørsmål for å minne dem om tematikken:</a:t>
            </a:r>
          </a:p>
          <a:p>
            <a:pPr algn="l">
              <a:lnSpc>
                <a:spcPct val="100000"/>
              </a:lnSpc>
            </a:pPr>
            <a:r>
              <a:rPr lang="nb-NO" sz="1200" b="0" i="1" u="none" strike="noStrike" baseline="0" dirty="0">
                <a:solidFill>
                  <a:schemeClr val="tx1"/>
                </a:solidFill>
                <a:latin typeface="+mn-lt"/>
              </a:rPr>
              <a:t>– På hvilke måter kommuniserer dere med hverandre?</a:t>
            </a:r>
          </a:p>
          <a:p>
            <a:pPr algn="l">
              <a:lnSpc>
                <a:spcPct val="100000"/>
              </a:lnSpc>
            </a:pPr>
            <a:r>
              <a:rPr lang="nb-NO" sz="1200" b="0" i="0" u="none" strike="noStrike" baseline="0" dirty="0">
                <a:solidFill>
                  <a:schemeClr val="tx1"/>
                </a:solidFill>
                <a:latin typeface="+mn-lt"/>
              </a:rPr>
              <a:t>Spørsmålet viser til verbal og ikke-verbal kommunikasjon, med tilhørende eksempler som smil, nikk, armene i kors og lignende.</a:t>
            </a:r>
          </a:p>
          <a:p>
            <a:pPr algn="l">
              <a:lnSpc>
                <a:spcPct val="100000"/>
              </a:lnSpc>
            </a:pPr>
            <a:r>
              <a:rPr lang="nb-NO" sz="1200" b="0" i="1" u="none" strike="noStrike" baseline="0" dirty="0">
                <a:solidFill>
                  <a:schemeClr val="tx1"/>
                </a:solidFill>
                <a:latin typeface="+mn-lt"/>
              </a:rPr>
              <a:t>– Hva kan være lurt å tenke på før og under en samtale?</a:t>
            </a:r>
          </a:p>
          <a:p>
            <a:pPr algn="l">
              <a:lnSpc>
                <a:spcPct val="100000"/>
              </a:lnSpc>
            </a:pPr>
            <a:r>
              <a:rPr lang="nb-NO" sz="1200" b="0" i="0" u="none" strike="noStrike" baseline="0" dirty="0">
                <a:solidFill>
                  <a:schemeClr val="tx1"/>
                </a:solidFill>
                <a:latin typeface="+mn-lt"/>
              </a:rPr>
              <a:t>Eksempler kan være kroppsspråk, hva elevene sier og gjør, og hvordan de står.</a:t>
            </a:r>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2</a:t>
            </a:fld>
            <a:endParaRPr lang="nb-NO"/>
          </a:p>
        </p:txBody>
      </p:sp>
    </p:spTree>
    <p:extLst>
      <p:ext uri="{BB962C8B-B14F-4D97-AF65-F5344CB8AC3E}">
        <p14:creationId xmlns:p14="http://schemas.microsoft.com/office/powerpoint/2010/main" val="118416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i="0" u="none" strike="noStrike" baseline="0" dirty="0">
                <a:solidFill>
                  <a:schemeClr val="tx1"/>
                </a:solidFill>
                <a:latin typeface="+mn-lt"/>
              </a:rPr>
              <a:t>Send flaskeposten</a:t>
            </a:r>
          </a:p>
          <a:p>
            <a:pPr algn="l"/>
            <a:r>
              <a:rPr lang="nb-NO" sz="1200" b="0" i="0" u="none" strike="noStrike" baseline="0" dirty="0">
                <a:solidFill>
                  <a:schemeClr val="tx1"/>
                </a:solidFill>
                <a:latin typeface="+mn-lt"/>
              </a:rPr>
              <a:t>Øvelsen består av to deler. Den første gjennomføres innledningsvis i timen og del to i slutten av timen. Denne delen av øvelsen heter «send flaskeposten». For å øke spenningsmomentet forteller du elevene bare om første del av øvelsen innledningsvis. Denne delen av øvelsen er ment å gi elevene en mulighet til å uttrykke positive ønsker til andre. Øvelsen er som følger:</a:t>
            </a:r>
          </a:p>
          <a:p>
            <a:pPr algn="l"/>
            <a:endParaRPr lang="nb-NO" sz="1200" b="0" i="0" u="none" strike="noStrike" baseline="0" dirty="0">
              <a:solidFill>
                <a:schemeClr val="tx1"/>
              </a:solidFill>
              <a:latin typeface="+mn-lt"/>
            </a:endParaRPr>
          </a:p>
          <a:p>
            <a:pPr algn="l"/>
            <a:r>
              <a:rPr lang="nb-NO" sz="1200" b="0" i="0" u="none" strike="noStrike" baseline="0" dirty="0">
                <a:solidFill>
                  <a:schemeClr val="tx1"/>
                </a:solidFill>
                <a:latin typeface="+mn-lt"/>
              </a:rPr>
              <a:t>Del ut en Post-it-lapp (eller en annen liten papirbit) til elevene. </a:t>
            </a:r>
          </a:p>
          <a:p>
            <a:pPr algn="l"/>
            <a:r>
              <a:rPr lang="nb-NO" sz="1200" b="0" i="0" u="none" strike="noStrike" baseline="0" dirty="0">
                <a:solidFill>
                  <a:schemeClr val="tx1"/>
                </a:solidFill>
                <a:latin typeface="+mn-lt"/>
              </a:rPr>
              <a:t>Be dem skrive ned et positivt ønske for noen eller en fin beskjed til noen. Ønsket skal være generelt, slik at det kan passe flest mulig. Det skal ikke rettes mot kjønn eller aldersgruppe eller inneholde et navn. </a:t>
            </a:r>
          </a:p>
          <a:p>
            <a:pPr algn="l"/>
            <a:r>
              <a:rPr lang="nb-NO" sz="1200" b="0" i="0" u="none" strike="noStrike" baseline="0" dirty="0">
                <a:solidFill>
                  <a:schemeClr val="tx1"/>
                </a:solidFill>
                <a:latin typeface="+mn-lt"/>
              </a:rPr>
              <a:t>Et eksempel å gi elevene for at de skal forstå øvelsen, er «ha en fin dag» eller «så godt å se deg». </a:t>
            </a:r>
          </a:p>
          <a:p>
            <a:pPr algn="l"/>
            <a:r>
              <a:rPr lang="nb-NO" sz="1200" b="0" i="0" u="none" strike="noStrike" baseline="0" dirty="0">
                <a:solidFill>
                  <a:schemeClr val="tx1"/>
                </a:solidFill>
                <a:latin typeface="+mn-lt"/>
              </a:rPr>
              <a:t>Når elevene skriver ned ønsket til en annen, ber du dem kjenne etter om det føltes litt godt å si noe fint til en annen person, selv om det ikke var rettet mot noen spesifikke personer. </a:t>
            </a:r>
          </a:p>
          <a:p>
            <a:pPr algn="l"/>
            <a:r>
              <a:rPr lang="nb-NO" sz="1200" b="0" i="0" u="none" strike="noStrike" baseline="0" dirty="0">
                <a:solidFill>
                  <a:schemeClr val="tx1"/>
                </a:solidFill>
                <a:latin typeface="+mn-lt"/>
              </a:rPr>
              <a:t>Elevene bretter lappen sammen slik at ingen kan se hva som står på den.</a:t>
            </a:r>
          </a:p>
          <a:p>
            <a:pPr algn="l"/>
            <a:r>
              <a:rPr lang="nb-NO" sz="1200" b="0" i="0" u="none" strike="noStrike" baseline="0" dirty="0">
                <a:solidFill>
                  <a:schemeClr val="tx1"/>
                </a:solidFill>
                <a:latin typeface="+mn-lt"/>
              </a:rPr>
              <a:t> Samle så lappene inn i beholderen. La gjerne beholderen stå synlig for klassen resten av timen.</a:t>
            </a:r>
          </a:p>
          <a:p>
            <a:pPr algn="l"/>
            <a:endParaRPr lang="nb-NO" sz="1200" b="0" i="0" u="none" strike="noStrike" baseline="0" dirty="0">
              <a:solidFill>
                <a:schemeClr val="tx1"/>
              </a:solidFill>
              <a:latin typeface="+mn-lt"/>
            </a:endParaRPr>
          </a:p>
          <a:p>
            <a:pPr algn="l"/>
            <a:r>
              <a:rPr lang="nb-NO" sz="1200" b="0" i="0" u="none" strike="noStrike" baseline="0" dirty="0">
                <a:solidFill>
                  <a:schemeClr val="tx1"/>
                </a:solidFill>
                <a:latin typeface="+mn-lt"/>
              </a:rPr>
              <a:t>Bruk noen minutter i etterkant av øvelsen til å reflektere i plenum over hvordan det opplevdes å sende positive ønsker til en annen. Spørsmål til refleksjon kan være:</a:t>
            </a:r>
          </a:p>
          <a:p>
            <a:pPr algn="l"/>
            <a:r>
              <a:rPr lang="nb-NO" sz="1200" b="0" i="0" u="none" strike="noStrike" baseline="0" dirty="0">
                <a:solidFill>
                  <a:schemeClr val="tx1"/>
                </a:solidFill>
                <a:latin typeface="+mn-lt"/>
              </a:rPr>
              <a:t>– Hvordan føltes det å lete frem gode tanker som skulle sendes til noen?</a:t>
            </a:r>
          </a:p>
          <a:p>
            <a:pPr algn="l"/>
            <a:r>
              <a:rPr lang="nb-NO" sz="1200" b="0" i="0" u="none" strike="noStrike" baseline="0" dirty="0">
                <a:solidFill>
                  <a:schemeClr val="tx1"/>
                </a:solidFill>
                <a:latin typeface="+mn-lt"/>
              </a:rPr>
              <a:t>– Hvordan føltes det å skrive ønsket om noe fint til andre?</a:t>
            </a:r>
          </a:p>
          <a:p>
            <a:pPr algn="l"/>
            <a:r>
              <a:rPr lang="nb-NO" sz="1200" b="0" i="0" u="none" strike="noStrike" baseline="0" dirty="0">
                <a:solidFill>
                  <a:schemeClr val="tx1"/>
                </a:solidFill>
                <a:latin typeface="+mn-lt"/>
              </a:rPr>
              <a:t>– Hvordan ville det føles å motta et positivt ønske fra noen du ikke kjenner?</a:t>
            </a:r>
          </a:p>
          <a:p>
            <a:pPr algn="l"/>
            <a:r>
              <a:rPr lang="nb-NO" sz="1200" b="0" i="0" u="none" strike="noStrike" baseline="0" dirty="0">
                <a:solidFill>
                  <a:schemeClr val="tx1"/>
                </a:solidFill>
                <a:latin typeface="+mn-lt"/>
              </a:rPr>
              <a:t>Oppmuntre elevene til å forsøke å hente frem denne følelsen gjennom timen ved å tenke på alle de gode ønskene som ligger i beholderen.</a:t>
            </a:r>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3</a:t>
            </a:fld>
            <a:endParaRPr lang="nb-NO"/>
          </a:p>
        </p:txBody>
      </p:sp>
    </p:spTree>
    <p:extLst>
      <p:ext uri="{BB962C8B-B14F-4D97-AF65-F5344CB8AC3E}">
        <p14:creationId xmlns:p14="http://schemas.microsoft.com/office/powerpoint/2010/main" val="274308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spcBef>
                <a:spcPts val="1200"/>
              </a:spcBef>
              <a:spcAft>
                <a:spcPts val="1200"/>
              </a:spcAft>
            </a:pPr>
            <a:r>
              <a:rPr lang="nb-NO" sz="1200" b="1" dirty="0">
                <a:solidFill>
                  <a:schemeClr val="tx1"/>
                </a:solidFill>
                <a:effectLst/>
                <a:latin typeface="+mn-lt"/>
                <a:ea typeface="Calibri" panose="020F0502020204030204" pitchFamily="34" charset="0"/>
                <a:cs typeface="Times New Roman" panose="02020603050405020304" pitchFamily="18" charset="0"/>
              </a:rPr>
              <a:t>Sosiale relasjoner og stress</a:t>
            </a:r>
            <a:br>
              <a:rPr lang="nb-NO" sz="1200" b="1" dirty="0">
                <a:solidFill>
                  <a:schemeClr val="tx1"/>
                </a:solidFill>
                <a:effectLst/>
                <a:latin typeface="+mn-lt"/>
                <a:ea typeface="Calibri" panose="020F0502020204030204" pitchFamily="34" charset="0"/>
                <a:cs typeface="Times New Roman" panose="02020603050405020304" pitchFamily="18" charset="0"/>
              </a:rPr>
            </a:br>
            <a:r>
              <a:rPr lang="nb-NO" sz="1200" b="0" i="0" u="none" strike="noStrike" baseline="0" dirty="0">
                <a:solidFill>
                  <a:schemeClr val="tx1"/>
                </a:solidFill>
                <a:latin typeface="+mn-lt"/>
              </a:rPr>
              <a:t>Vis animasjonsfilmen om sosiale relasjoner (0:33). </a:t>
            </a:r>
            <a:r>
              <a:rPr lang="nb-NO" sz="1200" b="0" i="0" u="sng" strike="noStrike" baseline="0" dirty="0">
                <a:solidFill>
                  <a:schemeClr val="tx1"/>
                </a:solidFill>
                <a:latin typeface="+mn-lt"/>
              </a:rPr>
              <a:t>Klikk på illustrasjonen for å starte videoen.</a:t>
            </a:r>
          </a:p>
          <a:p>
            <a:pPr algn="l">
              <a:lnSpc>
                <a:spcPct val="100000"/>
              </a:lnSpc>
            </a:pPr>
            <a:r>
              <a:rPr lang="nb-NO" sz="1200" b="0" i="0" u="none" strike="noStrike" baseline="0" dirty="0">
                <a:solidFill>
                  <a:schemeClr val="tx1"/>
                </a:solidFill>
                <a:latin typeface="+mn-lt"/>
              </a:rPr>
              <a:t>Be elevene om å gå sammen i par og komme frem til to eller tre eksempler på hvordan sosiale relasjoner kan bidra til å øke og til å redusere, stress. Bruk gjerne følgende eksempler om nødvendig:</a:t>
            </a:r>
          </a:p>
          <a:p>
            <a:pPr algn="l">
              <a:lnSpc>
                <a:spcPct val="100000"/>
              </a:lnSpc>
            </a:pPr>
            <a:r>
              <a:rPr lang="nb-NO" sz="1200" b="0" i="1" u="none" strike="noStrike" baseline="0" dirty="0">
                <a:solidFill>
                  <a:schemeClr val="tx1"/>
                </a:solidFill>
                <a:latin typeface="+mn-lt"/>
              </a:rPr>
              <a:t>– Det kan oppleves som stressende å føle seg ensom.</a:t>
            </a:r>
          </a:p>
          <a:p>
            <a:pPr algn="l">
              <a:lnSpc>
                <a:spcPct val="100000"/>
              </a:lnSpc>
            </a:pPr>
            <a:r>
              <a:rPr lang="nb-NO" sz="1200" b="0" i="1" u="none" strike="noStrike" baseline="0" dirty="0">
                <a:solidFill>
                  <a:schemeClr val="tx1"/>
                </a:solidFill>
                <a:latin typeface="+mn-lt"/>
              </a:rPr>
              <a:t>– Det kan oppleves stressende å forsøke å være venn med alle.</a:t>
            </a:r>
          </a:p>
          <a:p>
            <a:pPr algn="l">
              <a:lnSpc>
                <a:spcPct val="100000"/>
              </a:lnSpc>
            </a:pPr>
            <a:r>
              <a:rPr lang="nb-NO" sz="1200" b="0" i="1" u="none" strike="noStrike" baseline="0" dirty="0">
                <a:solidFill>
                  <a:schemeClr val="tx1"/>
                </a:solidFill>
                <a:latin typeface="+mn-lt"/>
              </a:rPr>
              <a:t>– Det kan redusere stress å ha en god venn å snakke med.</a:t>
            </a:r>
          </a:p>
          <a:p>
            <a:pPr algn="l">
              <a:lnSpc>
                <a:spcPct val="100000"/>
              </a:lnSpc>
            </a:pPr>
            <a:r>
              <a:rPr lang="nb-NO" sz="1200" b="0" i="1" u="none" strike="noStrike" baseline="0" dirty="0">
                <a:solidFill>
                  <a:schemeClr val="tx1"/>
                </a:solidFill>
                <a:latin typeface="+mn-lt"/>
              </a:rPr>
              <a:t>– Det kan redusere stress å vite at jeg har en voksen jeg kan kontakte hvis jeg trenger det.</a:t>
            </a:r>
          </a:p>
          <a:p>
            <a:pPr algn="l">
              <a:lnSpc>
                <a:spcPct val="100000"/>
              </a:lnSpc>
            </a:pPr>
            <a:endParaRPr lang="nb-NO" sz="1200" b="0" i="0" u="none" strike="noStrike" baseline="0" dirty="0">
              <a:solidFill>
                <a:schemeClr val="tx1"/>
              </a:solidFill>
              <a:latin typeface="+mn-lt"/>
            </a:endParaRPr>
          </a:p>
          <a:p>
            <a:pPr algn="l">
              <a:lnSpc>
                <a:spcPct val="100000"/>
              </a:lnSpc>
            </a:pPr>
            <a:r>
              <a:rPr lang="nb-NO" sz="1200" b="0" i="0" u="none" strike="noStrike" baseline="0" dirty="0">
                <a:solidFill>
                  <a:schemeClr val="tx1"/>
                </a:solidFill>
                <a:latin typeface="+mn-lt"/>
              </a:rPr>
              <a:t>Bruk et par minutter på å la to til tre elevpar dele sine eksempler i plenum.</a:t>
            </a:r>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4</a:t>
            </a:fld>
            <a:endParaRPr lang="nb-NO"/>
          </a:p>
        </p:txBody>
      </p:sp>
    </p:spTree>
    <p:extLst>
      <p:ext uri="{BB962C8B-B14F-4D97-AF65-F5344CB8AC3E}">
        <p14:creationId xmlns:p14="http://schemas.microsoft.com/office/powerpoint/2010/main" val="119699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i="0" u="none" strike="noStrike" baseline="0" dirty="0">
                <a:solidFill>
                  <a:schemeClr val="tx1"/>
                </a:solidFill>
                <a:latin typeface="+mn-lt"/>
              </a:rPr>
              <a:t>Ringøvelsen</a:t>
            </a:r>
          </a:p>
          <a:p>
            <a:pPr algn="l"/>
            <a:r>
              <a:rPr lang="nb-NO" sz="1200" b="0" i="0" u="none" strike="noStrike" baseline="0" dirty="0">
                <a:solidFill>
                  <a:schemeClr val="tx1"/>
                </a:solidFill>
                <a:latin typeface="+mn-lt"/>
              </a:rPr>
              <a:t>Tredje time i temaet </a:t>
            </a:r>
            <a:r>
              <a:rPr lang="nb-NO" sz="1200" b="0" i="1" u="none" strike="noStrike" baseline="0" dirty="0">
                <a:solidFill>
                  <a:schemeClr val="tx1"/>
                </a:solidFill>
                <a:latin typeface="+mn-lt"/>
              </a:rPr>
              <a:t>sosiale relasjoner </a:t>
            </a:r>
            <a:r>
              <a:rPr lang="nb-NO" sz="1200" b="0" i="0" u="none" strike="noStrike" baseline="0" dirty="0">
                <a:solidFill>
                  <a:schemeClr val="tx1"/>
                </a:solidFill>
                <a:latin typeface="+mn-lt"/>
              </a:rPr>
              <a:t>handlet om sosialt ansvar og kommunikasjon. Hovedinnholdet i timen var at elevene selv har et ansvar for å komme i kontakt med andre. I tillegg har de også et ansvar for å inkludere andre sosialt. Ikke alle er like sosiale, men alle har behov for den tryggheten som sosiale relasjoner kan gi dem. Når de er i ulike situasjoner og snakker sammen, må de være observante på om det er andre som ikke er inkludert, og som prøver å få være med i samtalen.</a:t>
            </a:r>
          </a:p>
          <a:p>
            <a:pPr algn="l"/>
            <a:endParaRPr lang="nb-NO" sz="1200" b="0" i="0" u="none" strike="noStrike" baseline="0" dirty="0">
              <a:solidFill>
                <a:schemeClr val="tx1"/>
              </a:solidFill>
              <a:latin typeface="+mn-lt"/>
            </a:endParaRPr>
          </a:p>
          <a:p>
            <a:pPr algn="l"/>
            <a:r>
              <a:rPr lang="nb-NO" sz="1200" b="0" i="0" u="none" strike="noStrike" baseline="0" dirty="0">
                <a:solidFill>
                  <a:schemeClr val="tx1"/>
                </a:solidFill>
                <a:latin typeface="+mn-lt"/>
              </a:rPr>
              <a:t>Ringøvelsen er ment å minne elevene om ikke-verbal kommunikasjon (kroppsspråk) og hvordan de fysisk plasserer seg i møte med andre. Gjennomfør øvelsen på denne måten:</a:t>
            </a:r>
          </a:p>
          <a:p>
            <a:pPr algn="l"/>
            <a:r>
              <a:rPr lang="nb-NO" sz="1200" b="0" i="0" u="none" strike="noStrike" baseline="0" dirty="0">
                <a:solidFill>
                  <a:schemeClr val="tx1"/>
                </a:solidFill>
                <a:latin typeface="+mn-lt"/>
              </a:rPr>
              <a:t>Be fem–seks frivillige om å stille seg foran klassen slik de ville stått dersom de sto i gangen eller i klasserommet i friminuttet og snakket sammen om noe, gjerne noe de ser på sammen på mobilen eller lignende. </a:t>
            </a:r>
          </a:p>
          <a:p>
            <a:pPr algn="l"/>
            <a:r>
              <a:rPr lang="nb-NO" sz="1200" b="0" i="0" u="none" strike="noStrike" baseline="0" dirty="0">
                <a:solidFill>
                  <a:schemeClr val="tx1"/>
                </a:solidFill>
                <a:latin typeface="+mn-lt"/>
              </a:rPr>
              <a:t>De har sannsynligvis stilt seg opp på en måte som stenger deg ute, enten gjennom å stå i ring eller med ryggen delvis mot deg. </a:t>
            </a:r>
          </a:p>
          <a:p>
            <a:pPr algn="l"/>
            <a:r>
              <a:rPr lang="nb-NO" sz="1200" b="0" i="0" u="none" strike="noStrike" baseline="0" dirty="0">
                <a:solidFill>
                  <a:schemeClr val="tx1"/>
                </a:solidFill>
                <a:latin typeface="+mn-lt"/>
              </a:rPr>
              <a:t>Spør dem om det er enkelt for deg som står utenfor, å komme i dialog med noen av dem i ringen. Tar de sosialt ansvar og inkluderer deg ved å stå slik? Fremfor å gjøre det lett for deg å nærme deg gruppen, gjør de dette enda vanskeligere.</a:t>
            </a:r>
          </a:p>
          <a:p>
            <a:pPr algn="l"/>
            <a:endParaRPr lang="nb-NO" sz="1200" b="0" i="0" u="none" strike="noStrike" baseline="0" dirty="0">
              <a:solidFill>
                <a:schemeClr val="tx1"/>
              </a:solidFill>
              <a:effectLst/>
              <a:latin typeface="+mn-lt"/>
              <a:ea typeface="Calibri" panose="020F0502020204030204" pitchFamily="34" charset="0"/>
              <a:cs typeface="Times New Roman" panose="02020603050405020304" pitchFamily="18" charset="0"/>
            </a:endParaRPr>
          </a:p>
          <a:p>
            <a:pPr algn="l"/>
            <a:r>
              <a:rPr lang="nb-NO" sz="1200" b="0" i="0" u="none" strike="noStrike" baseline="0" dirty="0">
                <a:solidFill>
                  <a:schemeClr val="tx1"/>
                </a:solidFill>
                <a:latin typeface="+mn-lt"/>
              </a:rPr>
              <a:t>Be dem deretter om å stille seg på en måte som åpner for at du kan komme inn i ringen. Nå åpner de sannsynligvis ringen ved å stille seg i en slags hestesko. Forklar for dem og klassen hvor mye enklere det nå er for deg å «komme til», å ta sosialt ansvar ved å inkludere deg selv.</a:t>
            </a:r>
          </a:p>
          <a:p>
            <a:pPr algn="l"/>
            <a:r>
              <a:rPr lang="nb-NO" sz="1200" b="0" i="0" u="none" strike="noStrike" baseline="0" dirty="0">
                <a:solidFill>
                  <a:schemeClr val="tx1"/>
                </a:solidFill>
                <a:latin typeface="+mn-lt"/>
              </a:rPr>
              <a:t>Still deg nå med elevene i ringen.</a:t>
            </a:r>
          </a:p>
          <a:p>
            <a:pPr algn="l"/>
            <a:endParaRPr lang="nb-NO" sz="1200" b="0" i="0" u="none" strike="noStrike" baseline="0" dirty="0">
              <a:solidFill>
                <a:schemeClr val="tx1"/>
              </a:solidFill>
              <a:latin typeface="+mn-lt"/>
            </a:endParaRPr>
          </a:p>
          <a:p>
            <a:pPr algn="l"/>
            <a:r>
              <a:rPr lang="nb-NO" sz="1200" b="0" i="0" u="none" strike="noStrike" baseline="0" dirty="0">
                <a:solidFill>
                  <a:schemeClr val="tx1"/>
                </a:solidFill>
                <a:latin typeface="+mn-lt"/>
              </a:rPr>
              <a:t>Poengter hvor viktig det er at du og de tar initiativ til samtalen når du er kommet inn i ringen. </a:t>
            </a:r>
          </a:p>
          <a:p>
            <a:pPr algn="l"/>
            <a:r>
              <a:rPr lang="nb-NO" sz="1200" b="0" i="0" u="none" strike="noStrike" baseline="0" dirty="0">
                <a:solidFill>
                  <a:schemeClr val="tx1"/>
                </a:solidFill>
                <a:latin typeface="+mn-lt"/>
              </a:rPr>
              <a:t>Men nå er sannsynligheten stor for at du har stilt deg i en åpning i ringen, slik at du nå sperrer for at eventuelt andre kan komme til. Vis hvordan du «blokkerer» og stenger andre ute og hindrer dem i å bli sosialt inkludert. </a:t>
            </a:r>
          </a:p>
          <a:p>
            <a:pPr algn="l"/>
            <a:r>
              <a:rPr lang="nb-NO" sz="1200" b="0" i="0" u="none" strike="noStrike" baseline="0" dirty="0">
                <a:solidFill>
                  <a:schemeClr val="tx1"/>
                </a:solidFill>
                <a:latin typeface="+mn-lt"/>
              </a:rPr>
              <a:t>Åpne ringen/hesteskoen igjen for slik å gjøre det lettere for andre å slippe til og bli stående slik at det forblir en åpning i ringen slik at andre kan komme til.</a:t>
            </a:r>
            <a:endParaRPr lang="nb-NO"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5</a:t>
            </a:fld>
            <a:endParaRPr lang="nb-NO"/>
          </a:p>
        </p:txBody>
      </p:sp>
    </p:spTree>
    <p:extLst>
      <p:ext uri="{BB962C8B-B14F-4D97-AF65-F5344CB8AC3E}">
        <p14:creationId xmlns:p14="http://schemas.microsoft.com/office/powerpoint/2010/main" val="110910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i="0" u="none" strike="noStrike" baseline="0" dirty="0">
                <a:solidFill>
                  <a:schemeClr val="tx1"/>
                </a:solidFill>
                <a:latin typeface="+mn-lt"/>
              </a:rPr>
              <a:t>Ringøvelsen (forts.)</a:t>
            </a:r>
          </a:p>
          <a:p>
            <a:pPr algn="l"/>
            <a:r>
              <a:rPr lang="nb-NO" sz="1200" b="0" i="0" u="none" strike="noStrike" baseline="0" dirty="0">
                <a:solidFill>
                  <a:schemeClr val="tx1"/>
                </a:solidFill>
                <a:latin typeface="+mn-lt"/>
              </a:rPr>
              <a:t>Be elevene i plenum si hvordan de opplevde øvelsen. Sørg for at dere i diskusjonen får frem at alle elevene har ansvar for å inkludere andre og seg selv sosialt. De kan ta ansvar for andre sosialt gjennom å gjøre det fysisk lettere for andre å komme til og gjøre seg selv tilgjengelige for andre. De kan også ta ansvar for seg selv sosialt ved å gå bort til andre og starte en samtale. Bruk gjerne følgende refleksjonsspørsmål om nødvendig:</a:t>
            </a:r>
          </a:p>
          <a:p>
            <a:pPr algn="l"/>
            <a:r>
              <a:rPr lang="nb-NO" sz="1200" b="0" i="1" u="none" strike="noStrike" baseline="0" dirty="0">
                <a:solidFill>
                  <a:schemeClr val="tx1"/>
                </a:solidFill>
                <a:latin typeface="+mn-lt"/>
              </a:rPr>
              <a:t>– Hvordan ønsker dere selv å bli møtt av andre?</a:t>
            </a:r>
          </a:p>
          <a:p>
            <a:pPr algn="l"/>
            <a:r>
              <a:rPr lang="nb-NO" sz="1200" b="0" i="1" u="none" strike="noStrike" baseline="0" dirty="0">
                <a:solidFill>
                  <a:schemeClr val="tx1"/>
                </a:solidFill>
                <a:latin typeface="+mn-lt"/>
              </a:rPr>
              <a:t>– Er det alltid like enkelt å gå bort til andre?</a:t>
            </a:r>
          </a:p>
          <a:p>
            <a:pPr algn="l"/>
            <a:r>
              <a:rPr lang="nb-NO" sz="1200" b="0" i="1" u="none" strike="noStrike" baseline="0" dirty="0">
                <a:solidFill>
                  <a:schemeClr val="tx1"/>
                </a:solidFill>
                <a:latin typeface="+mn-lt"/>
              </a:rPr>
              <a:t>– Tenker dere over å åpne slike «ringer» for å slippe andre til?</a:t>
            </a:r>
          </a:p>
          <a:p>
            <a:pPr algn="l"/>
            <a:r>
              <a:rPr lang="nb-NO" sz="1200" b="0" i="1" u="none" strike="noStrike" baseline="0" dirty="0">
                <a:solidFill>
                  <a:schemeClr val="tx1"/>
                </a:solidFill>
                <a:latin typeface="+mn-lt"/>
              </a:rPr>
              <a:t>– Husker dere hvordan dere kan innlede en samtale når dere har gått bort til andre?</a:t>
            </a:r>
          </a:p>
          <a:p>
            <a:pPr algn="l"/>
            <a:r>
              <a:rPr lang="nb-NO" sz="1200" b="0" i="1" u="none" strike="noStrike" baseline="0" dirty="0">
                <a:solidFill>
                  <a:schemeClr val="tx1"/>
                </a:solidFill>
                <a:latin typeface="+mn-lt"/>
              </a:rPr>
              <a:t>– Hva sier dere, verbalt og ikke-verbalt?</a:t>
            </a:r>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6</a:t>
            </a:fld>
            <a:endParaRPr lang="nb-NO"/>
          </a:p>
        </p:txBody>
      </p:sp>
    </p:spTree>
    <p:extLst>
      <p:ext uri="{BB962C8B-B14F-4D97-AF65-F5344CB8AC3E}">
        <p14:creationId xmlns:p14="http://schemas.microsoft.com/office/powerpoint/2010/main" val="9360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i="0" u="none" strike="noStrike" baseline="0" dirty="0">
                <a:solidFill>
                  <a:schemeClr val="tx1"/>
                </a:solidFill>
                <a:latin typeface="+mn-lt"/>
              </a:rPr>
              <a:t>Værmelding for andre</a:t>
            </a:r>
          </a:p>
          <a:p>
            <a:pPr algn="l"/>
            <a:r>
              <a:rPr lang="nb-NO" sz="1200" b="0" i="0" u="none" strike="noStrike" baseline="0" dirty="0">
                <a:solidFill>
                  <a:schemeClr val="tx1"/>
                </a:solidFill>
                <a:latin typeface="+mn-lt"/>
              </a:rPr>
              <a:t>I første time under temaet </a:t>
            </a:r>
            <a:r>
              <a:rPr lang="nb-NO" sz="1200" b="0" i="1" u="none" strike="noStrike" baseline="0" dirty="0">
                <a:solidFill>
                  <a:schemeClr val="tx1"/>
                </a:solidFill>
                <a:latin typeface="+mn-lt"/>
              </a:rPr>
              <a:t>følelser </a:t>
            </a:r>
            <a:r>
              <a:rPr lang="nb-NO" sz="1200" b="0" i="0" u="none" strike="noStrike" baseline="0" dirty="0">
                <a:solidFill>
                  <a:schemeClr val="tx1"/>
                </a:solidFill>
                <a:latin typeface="+mn-lt"/>
              </a:rPr>
              <a:t>gjorde elevene en oppmerksomhetsøvelse hvor de satte værmeldingen på seg selv gjennom å kjenne etter hvordan de hadde det inni seg, og beskrive det med værmetaforer. De skal nå utvide øvelsen til også å sette værmelding på andre. Slik støtter øvelsen temaet fra denne timen i sosiale relasjoner gjennom å bli mer bevisst på følelser både hos seg selv og andre. Gjennom øvelsen får elevene et utgangspunkt for å legge merke til hvordan andre har det, og justere egen atferd deretter for å ha så gode relasjoner som mulig. Det er ikke meningen at elevene skal diskutere eller snakke høyt om det de legger merke til av følelser hos andre. De skal bare observere hver for seg for å reflektere</a:t>
            </a:r>
          </a:p>
          <a:p>
            <a:pPr algn="l"/>
            <a:r>
              <a:rPr lang="nb-NO" sz="1200" b="0" i="0" u="none" strike="noStrike" baseline="0" dirty="0">
                <a:solidFill>
                  <a:schemeClr val="tx1"/>
                </a:solidFill>
                <a:latin typeface="+mn-lt"/>
              </a:rPr>
              <a:t>over hvordan de kan møte andre som de for eksempel opplever at har det vanskelig. Øvelsen heter «værmelding for andre» (3:56). Bruk lydfilen fra digitale ressurser og gjør øvelsen sammen med elevene. </a:t>
            </a:r>
            <a:r>
              <a:rPr lang="nb-NO" sz="1200" b="0" i="0" u="sng" strike="noStrike" baseline="0" dirty="0">
                <a:solidFill>
                  <a:schemeClr val="tx1"/>
                </a:solidFill>
                <a:latin typeface="+mn-lt"/>
              </a:rPr>
              <a:t>Klikk på illustrasjonen for å starte lydfilen.</a:t>
            </a:r>
          </a:p>
          <a:p>
            <a:pPr algn="l"/>
            <a:endParaRPr lang="nb-NO" sz="1200" b="0" i="0" u="none" strike="noStrike" baseline="0" dirty="0">
              <a:solidFill>
                <a:schemeClr val="tx1"/>
              </a:solidFill>
              <a:latin typeface="+mn-lt"/>
            </a:endParaRPr>
          </a:p>
          <a:p>
            <a:pPr algn="l"/>
            <a:r>
              <a:rPr lang="nb-NO" sz="1200" b="0" i="0" u="none" strike="noStrike" baseline="0" dirty="0">
                <a:solidFill>
                  <a:schemeClr val="tx1"/>
                </a:solidFill>
                <a:latin typeface="+mn-lt"/>
              </a:rPr>
              <a:t>Etter øvelsen reflekterer elevene i plenum over hvordan slike øvelser kan bidra til å finne ut av hvordan andre har det, og hva slags humør de er i. Dette kan de bruke til å gjøre gode valg når de er sammen med andre. Det er for eksempel lettere å be noen om en tjeneste hvis de er i godt humør, enn hvis de er sinte. La gjerne elevene komme med egne eksempler dersom det er tid til det.</a:t>
            </a:r>
          </a:p>
        </p:txBody>
      </p:sp>
      <p:sp>
        <p:nvSpPr>
          <p:cNvPr id="4" name="Plassholder for lysbildenummer 3"/>
          <p:cNvSpPr>
            <a:spLocks noGrp="1"/>
          </p:cNvSpPr>
          <p:nvPr>
            <p:ph type="sldNum" sz="quarter" idx="5"/>
          </p:nvPr>
        </p:nvSpPr>
        <p:spPr/>
        <p:txBody>
          <a:bodyPr/>
          <a:lstStyle/>
          <a:p>
            <a:fld id="{9B93FE0F-4155-4859-944A-90FAB01289A2}" type="slidenum">
              <a:rPr lang="nb-NO" smtClean="0"/>
              <a:t>7</a:t>
            </a:fld>
            <a:endParaRPr lang="nb-NO"/>
          </a:p>
        </p:txBody>
      </p:sp>
    </p:spTree>
    <p:extLst>
      <p:ext uri="{BB962C8B-B14F-4D97-AF65-F5344CB8AC3E}">
        <p14:creationId xmlns:p14="http://schemas.microsoft.com/office/powerpoint/2010/main" val="258863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spcBef>
                <a:spcPts val="1200"/>
              </a:spcBef>
              <a:spcAft>
                <a:spcPts val="1200"/>
              </a:spcAft>
            </a:pPr>
            <a:r>
              <a:rPr lang="nb-NO" sz="1200" b="1" dirty="0">
                <a:solidFill>
                  <a:schemeClr val="tx1"/>
                </a:solidFill>
                <a:effectLst/>
                <a:latin typeface="+mn-lt"/>
                <a:ea typeface="Calibri" panose="020F0502020204030204" pitchFamily="34" charset="0"/>
                <a:cs typeface="Times New Roman" panose="02020603050405020304" pitchFamily="18" charset="0"/>
              </a:rPr>
              <a:t>Til </a:t>
            </a:r>
            <a:r>
              <a:rPr lang="nb-NO" sz="1200" b="1">
                <a:solidFill>
                  <a:schemeClr val="tx1"/>
                </a:solidFill>
                <a:effectLst/>
                <a:latin typeface="+mn-lt"/>
                <a:ea typeface="Calibri" panose="020F0502020204030204" pitchFamily="34" charset="0"/>
                <a:cs typeface="Times New Roman" panose="02020603050405020304" pitchFamily="18" charset="0"/>
              </a:rPr>
              <a:t>neste gang</a:t>
            </a:r>
            <a:br>
              <a:rPr lang="nb-NO" sz="1200" b="1">
                <a:solidFill>
                  <a:schemeClr val="tx1"/>
                </a:solidFill>
                <a:effectLst/>
                <a:latin typeface="+mn-lt"/>
                <a:ea typeface="Calibri" panose="020F0502020204030204" pitchFamily="34" charset="0"/>
                <a:cs typeface="Times New Roman" panose="02020603050405020304" pitchFamily="18" charset="0"/>
              </a:rPr>
            </a:br>
            <a:r>
              <a:rPr lang="nb-NO" sz="1200" b="0" i="0" u="none" strike="noStrike" baseline="0">
                <a:solidFill>
                  <a:schemeClr val="tx1"/>
                </a:solidFill>
                <a:latin typeface="+mn-lt"/>
              </a:rPr>
              <a:t>Husk </a:t>
            </a:r>
            <a:r>
              <a:rPr lang="nb-NO" sz="1200" b="0" i="0" u="none" strike="noStrike" baseline="0" dirty="0">
                <a:solidFill>
                  <a:schemeClr val="tx1"/>
                </a:solidFill>
                <a:latin typeface="+mn-lt"/>
              </a:rPr>
              <a:t>at etter gjennomgangen av oppgaven til neste gang skal du gjennomføre andre del av flaskepost-øvelsen du innledet timen med. Men først går du gjennom presentasjon 6.</a:t>
            </a:r>
          </a:p>
          <a:p>
            <a:pPr algn="l">
              <a:lnSpc>
                <a:spcPct val="100000"/>
              </a:lnSpc>
            </a:pPr>
            <a:endParaRPr lang="nb-NO" sz="1200" b="0" i="0" u="none" strike="noStrike" baseline="0" dirty="0">
              <a:solidFill>
                <a:schemeClr val="tx1"/>
              </a:solidFill>
              <a:latin typeface="+mn-lt"/>
            </a:endParaRPr>
          </a:p>
          <a:p>
            <a:pPr algn="l">
              <a:lnSpc>
                <a:spcPct val="100000"/>
              </a:lnSpc>
            </a:pPr>
            <a:r>
              <a:rPr lang="nb-NO" sz="1200" b="0" i="0" u="none" strike="noStrike" baseline="0" dirty="0">
                <a:solidFill>
                  <a:schemeClr val="tx1"/>
                </a:solidFill>
                <a:latin typeface="+mn-lt"/>
              </a:rPr>
              <a:t>Oppgavene til neste gang skal bevisstgjøre elevene om hvordan gode følelser kan oppstå når de sender gode tanker til noen, samtidig som de skal bli mer åpne for gode ønsker som kommer deres vei.</a:t>
            </a:r>
          </a:p>
          <a:p>
            <a:pPr algn="l">
              <a:lnSpc>
                <a:spcPct val="100000"/>
              </a:lnSpc>
            </a:pPr>
            <a:endParaRPr lang="nb-NO" sz="1200" b="0" i="0" u="none" strike="noStrike" baseline="0" dirty="0">
              <a:solidFill>
                <a:schemeClr val="tx1"/>
              </a:solidFill>
              <a:latin typeface="+mn-lt"/>
            </a:endParaRPr>
          </a:p>
          <a:p>
            <a:pPr algn="l">
              <a:lnSpc>
                <a:spcPct val="100000"/>
              </a:lnSpc>
            </a:pPr>
            <a:r>
              <a:rPr lang="nb-NO" sz="1200" b="0" i="0" u="none" strike="noStrike" baseline="0" dirty="0">
                <a:solidFill>
                  <a:schemeClr val="tx1"/>
                </a:solidFill>
                <a:latin typeface="+mn-lt"/>
              </a:rPr>
              <a:t>Be elevene tenke gjennom:</a:t>
            </a:r>
          </a:p>
          <a:p>
            <a:pPr algn="l">
              <a:lnSpc>
                <a:spcPct val="100000"/>
              </a:lnSpc>
            </a:pPr>
            <a:r>
              <a:rPr lang="nb-NO" sz="1200" b="0" i="1" u="none" strike="noStrike" baseline="0" dirty="0">
                <a:solidFill>
                  <a:schemeClr val="tx1"/>
                </a:solidFill>
                <a:latin typeface="+mn-lt"/>
              </a:rPr>
              <a:t>– Hvem kan du si noe fint til?</a:t>
            </a:r>
          </a:p>
          <a:p>
            <a:pPr algn="l">
              <a:lnSpc>
                <a:spcPct val="100000"/>
              </a:lnSpc>
            </a:pPr>
            <a:r>
              <a:rPr lang="nb-NO" sz="1200" b="0" i="1" u="none" strike="noStrike" baseline="0" dirty="0">
                <a:solidFill>
                  <a:schemeClr val="tx1"/>
                </a:solidFill>
                <a:latin typeface="+mn-lt"/>
              </a:rPr>
              <a:t>– Hva vil du si?</a:t>
            </a:r>
          </a:p>
        </p:txBody>
      </p:sp>
      <p:sp>
        <p:nvSpPr>
          <p:cNvPr id="4" name="Plassholder for lysbildenummer 3"/>
          <p:cNvSpPr>
            <a:spLocks noGrp="1"/>
          </p:cNvSpPr>
          <p:nvPr>
            <p:ph type="sldNum" sz="quarter" idx="5"/>
          </p:nvPr>
        </p:nvSpPr>
        <p:spPr/>
        <p:txBody>
          <a:bodyPr/>
          <a:lstStyle/>
          <a:p>
            <a:fld id="{9B93FE0F-4155-4859-944A-90FAB01289A2}" type="slidenum">
              <a:rPr lang="nb-NO" smtClean="0"/>
              <a:t>8</a:t>
            </a:fld>
            <a:endParaRPr lang="nb-NO"/>
          </a:p>
        </p:txBody>
      </p:sp>
    </p:spTree>
    <p:extLst>
      <p:ext uri="{BB962C8B-B14F-4D97-AF65-F5344CB8AC3E}">
        <p14:creationId xmlns:p14="http://schemas.microsoft.com/office/powerpoint/2010/main" val="197293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00000"/>
              </a:lnSpc>
            </a:pPr>
            <a:r>
              <a:rPr lang="nb-NO" sz="1200" b="0" i="0" u="none" strike="noStrike" baseline="0" dirty="0">
                <a:solidFill>
                  <a:schemeClr val="tx1"/>
                </a:solidFill>
                <a:latin typeface="+mn-lt"/>
              </a:rPr>
              <a:t>Be elevene prøve ut:</a:t>
            </a:r>
          </a:p>
          <a:p>
            <a:pPr algn="l">
              <a:lnSpc>
                <a:spcPct val="100000"/>
              </a:lnSpc>
            </a:pPr>
            <a:r>
              <a:rPr lang="nb-NO" sz="1200" b="0" i="1" u="none" strike="noStrike" baseline="0" dirty="0">
                <a:solidFill>
                  <a:schemeClr val="tx1"/>
                </a:solidFill>
                <a:latin typeface="+mn-lt"/>
              </a:rPr>
              <a:t>– Si noe fint til noen. Det må være noe du mener.</a:t>
            </a:r>
          </a:p>
          <a:p>
            <a:pPr algn="l">
              <a:lnSpc>
                <a:spcPct val="100000"/>
              </a:lnSpc>
            </a:pPr>
            <a:r>
              <a:rPr lang="nb-NO" sz="1200" b="0" i="1" u="none" strike="noStrike" baseline="0" dirty="0">
                <a:solidFill>
                  <a:schemeClr val="tx1"/>
                </a:solidFill>
                <a:latin typeface="+mn-lt"/>
              </a:rPr>
              <a:t>– Dersom noen sier noe fint til deg, tenk gjennom hva du føler når de sier det. Forsøk å ta det til deg, tenk at vedkommende mener det. Svar med å si «takk».</a:t>
            </a:r>
            <a:endParaRPr lang="nb-NO" sz="1200" dirty="0">
              <a:solidFill>
                <a:schemeClr val="tx1"/>
              </a:solidFill>
              <a:latin typeface="+mn-lt"/>
            </a:endParaRPr>
          </a:p>
          <a:p>
            <a:pPr marL="0" lvl="0" indent="0">
              <a:lnSpc>
                <a:spcPct val="100000"/>
              </a:lnSpc>
              <a:spcBef>
                <a:spcPts val="1200"/>
              </a:spcBef>
              <a:spcAft>
                <a:spcPts val="1200"/>
              </a:spcAft>
              <a:buFont typeface="Calibri" panose="020F0502020204030204" pitchFamily="34" charset="0"/>
              <a:buNone/>
            </a:pPr>
            <a:endParaRPr lang="nb-NO" sz="1200" dirty="0">
              <a:solidFill>
                <a:schemeClr val="tx1"/>
              </a:solidFill>
              <a:effectLst/>
              <a:latin typeface="+mn-lt"/>
              <a:ea typeface="Calibri" panose="020F0502020204030204" pitchFamily="34" charset="0"/>
              <a:cs typeface="Times New Roman" panose="02020603050405020304" pitchFamily="18" charset="0"/>
            </a:endParaRPr>
          </a:p>
          <a:p>
            <a:pPr algn="l">
              <a:lnSpc>
                <a:spcPct val="100000"/>
              </a:lnSpc>
            </a:pPr>
            <a:r>
              <a:rPr lang="nb-NO" sz="1200" b="1" i="0" u="none" strike="noStrike" baseline="0" dirty="0">
                <a:solidFill>
                  <a:schemeClr val="tx1"/>
                </a:solidFill>
                <a:latin typeface="+mn-lt"/>
              </a:rPr>
              <a:t>Bruk i andre fag / andre sammenhenger</a:t>
            </a:r>
          </a:p>
          <a:p>
            <a:pPr algn="l">
              <a:lnSpc>
                <a:spcPct val="100000"/>
              </a:lnSpc>
            </a:pPr>
            <a:r>
              <a:rPr lang="nb-NO" sz="1200" b="0" i="0" u="none" strike="noStrike" baseline="0" dirty="0">
                <a:solidFill>
                  <a:schemeClr val="tx1"/>
                </a:solidFill>
                <a:latin typeface="+mn-lt"/>
              </a:rPr>
              <a:t>Gi eleven erfaring med å sende og motta gode tanker eller ønsker. Be elevene om følgende:</a:t>
            </a:r>
          </a:p>
          <a:p>
            <a:pPr algn="l">
              <a:lnSpc>
                <a:spcPct val="100000"/>
              </a:lnSpc>
            </a:pPr>
            <a:r>
              <a:rPr lang="nb-NO" sz="1200" b="0" i="1" u="none" strike="noStrike" baseline="0" dirty="0">
                <a:solidFill>
                  <a:schemeClr val="tx1"/>
                </a:solidFill>
                <a:latin typeface="+mn-lt"/>
              </a:rPr>
              <a:t>– Si minst to fine ting til to medelever i løpet av neste uke.</a:t>
            </a:r>
          </a:p>
          <a:p>
            <a:pPr algn="l">
              <a:lnSpc>
                <a:spcPct val="100000"/>
              </a:lnSpc>
            </a:pPr>
            <a:endParaRPr lang="nb-NO" sz="1200" b="0" i="0" u="none" strike="noStrike" baseline="0" dirty="0">
              <a:solidFill>
                <a:schemeClr val="tx1"/>
              </a:solidFill>
              <a:latin typeface="+mn-lt"/>
            </a:endParaRPr>
          </a:p>
          <a:p>
            <a:pPr algn="l">
              <a:lnSpc>
                <a:spcPct val="100000"/>
              </a:lnSpc>
            </a:pPr>
            <a:r>
              <a:rPr lang="nb-NO" sz="1200" b="0" i="0" u="none" strike="noStrike" baseline="0" dirty="0">
                <a:solidFill>
                  <a:schemeClr val="tx1"/>
                </a:solidFill>
                <a:latin typeface="+mn-lt"/>
              </a:rPr>
              <a:t>Til neste time i ROBUST skal du si noe til elevene dine som viser at du vet litt om hvem de er, og hvilke interesser de har. Ha en positivt vinkling. Forsøk å nå hele elevgruppen din. Eksempler kan være: «Hvordan gikk det på kampen i helgen?» «Var det fint i familieselskapet?» «Har du vært på tur med hunden din i det siste?» </a:t>
            </a:r>
          </a:p>
          <a:p>
            <a:pPr algn="l">
              <a:lnSpc>
                <a:spcPct val="100000"/>
              </a:lnSpc>
            </a:pPr>
            <a:r>
              <a:rPr lang="nb-NO" sz="1200" b="0" i="0" u="none" strike="noStrike" baseline="0" dirty="0">
                <a:solidFill>
                  <a:schemeClr val="tx1"/>
                </a:solidFill>
                <a:latin typeface="+mn-lt"/>
              </a:rPr>
              <a:t>Følg gjerne opp med positive kommentarer: «Jeg tror/vet jo at du er god i den sporten.» «Det er veldigfint å få tid til å være med familien og få god mat.» «Det er så deilig å få seg en tur / være sammen med hunden som blir så glad for turen.»</a:t>
            </a:r>
            <a:endParaRPr lang="nb-NO" sz="1200" dirty="0">
              <a:solidFill>
                <a:schemeClr val="tx1"/>
              </a:solidFill>
              <a:latin typeface="+mn-lt"/>
            </a:endParaRPr>
          </a:p>
        </p:txBody>
      </p:sp>
      <p:sp>
        <p:nvSpPr>
          <p:cNvPr id="4" name="Plassholder for lysbildenummer 3"/>
          <p:cNvSpPr>
            <a:spLocks noGrp="1"/>
          </p:cNvSpPr>
          <p:nvPr>
            <p:ph type="sldNum" sz="quarter" idx="5"/>
          </p:nvPr>
        </p:nvSpPr>
        <p:spPr/>
        <p:txBody>
          <a:bodyPr/>
          <a:lstStyle/>
          <a:p>
            <a:fld id="{9B93FE0F-4155-4859-944A-90FAB01289A2}" type="slidenum">
              <a:rPr lang="nb-NO" smtClean="0"/>
              <a:t>9</a:t>
            </a:fld>
            <a:endParaRPr lang="nb-NO"/>
          </a:p>
        </p:txBody>
      </p:sp>
    </p:spTree>
    <p:extLst>
      <p:ext uri="{BB962C8B-B14F-4D97-AF65-F5344CB8AC3E}">
        <p14:creationId xmlns:p14="http://schemas.microsoft.com/office/powerpoint/2010/main" val="293575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2FF1B-FB51-4139-A7A6-B8DB1E0E9E2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A3AA168-83BC-4430-99FE-7EB230B4C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DBD8CC3-2F33-4010-B5BE-13E61F99D9A9}"/>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5" name="Plassholder for bunntekst 4">
            <a:extLst>
              <a:ext uri="{FF2B5EF4-FFF2-40B4-BE49-F238E27FC236}">
                <a16:creationId xmlns:a16="http://schemas.microsoft.com/office/drawing/2014/main" id="{1FF9C2E3-4431-4530-8223-9750E9FE23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BCACA1-B63D-4844-9F4F-F9042F3F7C91}"/>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09163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057AE7-1983-4B14-AD1A-60E8466979D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F138F64-AC45-4424-911C-AC6A7B54577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708F1C-B2E1-4883-A3FD-37709D02E6FA}"/>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5" name="Plassholder for bunntekst 4">
            <a:extLst>
              <a:ext uri="{FF2B5EF4-FFF2-40B4-BE49-F238E27FC236}">
                <a16:creationId xmlns:a16="http://schemas.microsoft.com/office/drawing/2014/main" id="{09D718FA-DF65-4288-9EFB-2579E0858C6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036B20-FBA8-4CEC-94F3-C3A842407400}"/>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757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615074D-B1C1-4877-9045-E7E4C85018A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EA90442-1E78-4AC0-AFF6-67E6D3CAAA6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E63795-FB21-4342-B6C7-95FD177CA803}"/>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5" name="Plassholder for bunntekst 4">
            <a:extLst>
              <a:ext uri="{FF2B5EF4-FFF2-40B4-BE49-F238E27FC236}">
                <a16:creationId xmlns:a16="http://schemas.microsoft.com/office/drawing/2014/main" id="{F9FDE182-9A75-4C1D-8F44-DADC1ECFE2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340C2D-38AD-4855-AEFB-AFF60AB0F785}"/>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6237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B0B575-B13D-48F1-AD6F-48B0946470C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6B9B3A6-EE23-42F5-8C8E-AF23BF1ABD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E4875A-647F-494B-997C-A16CDC8CA453}"/>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5" name="Plassholder for bunntekst 4">
            <a:extLst>
              <a:ext uri="{FF2B5EF4-FFF2-40B4-BE49-F238E27FC236}">
                <a16:creationId xmlns:a16="http://schemas.microsoft.com/office/drawing/2014/main" id="{08C302F8-EAC4-4F32-A879-B28F3FC2677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002893-2F80-4DE2-89B4-7B4C8EF474D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97826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B7704-CA8B-4244-A4BA-C2F1EF67E4C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F50F7A7-5213-4902-A5E3-BC1839FE4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91F42DF-4561-4434-AAB8-C65EAF5B294A}"/>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5" name="Plassholder for bunntekst 4">
            <a:extLst>
              <a:ext uri="{FF2B5EF4-FFF2-40B4-BE49-F238E27FC236}">
                <a16:creationId xmlns:a16="http://schemas.microsoft.com/office/drawing/2014/main" id="{64721794-F667-4181-8EFA-92639E2AD6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22C6A62-9D82-4B84-8271-FA0745A01F33}"/>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76511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224FDD-D2E0-4B1B-920C-FFA4755517C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72A60CA-BC76-4237-80A4-722C5F18965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F706C14-4862-4CA0-A9EA-28085706B7D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B70F589-A188-483C-A193-802087317017}"/>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6" name="Plassholder for bunntekst 5">
            <a:extLst>
              <a:ext uri="{FF2B5EF4-FFF2-40B4-BE49-F238E27FC236}">
                <a16:creationId xmlns:a16="http://schemas.microsoft.com/office/drawing/2014/main" id="{4CF7B7D6-E2F1-4046-8B34-6EAFCAC3E6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311BC75-0E92-43B2-97CF-B5398B8F5EAF}"/>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317151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8281B2-346C-4DB3-B666-74F32B938A1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4D3353C-5351-4C86-B4DD-E04415626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64EECD1-9C26-4CAA-B537-1A5AE78B545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169A59D-747E-47CE-B4D8-392EEAA76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92622B-CE0E-4D95-805F-C2D32B4B298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DAD1D7B-31A3-4A50-9BCF-8D6B8DF84333}"/>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8" name="Plassholder for bunntekst 7">
            <a:extLst>
              <a:ext uri="{FF2B5EF4-FFF2-40B4-BE49-F238E27FC236}">
                <a16:creationId xmlns:a16="http://schemas.microsoft.com/office/drawing/2014/main" id="{0B492566-1D62-4AD8-B0AA-6603195FE23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5D50AF-B7AE-452B-BC90-8BB9461C4E2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92125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B431A5-8F4F-4A4E-A64E-F4A10DBB5D5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1DA8EC-8423-4280-ABAF-1BB068B9A10B}"/>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4" name="Plassholder for bunntekst 3">
            <a:extLst>
              <a:ext uri="{FF2B5EF4-FFF2-40B4-BE49-F238E27FC236}">
                <a16:creationId xmlns:a16="http://schemas.microsoft.com/office/drawing/2014/main" id="{3039F159-1058-4474-AD58-E057CD965E2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F57F46B-02AC-4769-9673-3DAFF7204C86}"/>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249768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38FC7BB-275B-4E45-A4B0-F3E405726D5A}"/>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3" name="Plassholder for bunntekst 2">
            <a:extLst>
              <a:ext uri="{FF2B5EF4-FFF2-40B4-BE49-F238E27FC236}">
                <a16:creationId xmlns:a16="http://schemas.microsoft.com/office/drawing/2014/main" id="{0A82A0CA-F063-4EA2-9E37-6A448304DAD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1FFF9DA-6F2A-47C8-B834-EEB153E7804E}"/>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63091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FB1733-7F2C-4A76-8151-64B4E357F5F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5B8E4EC-EED8-4D64-BFE5-ABB0CE15ED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67900E5-C587-4996-9EA6-2FCABB17E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BCFDFD2-B3F4-45E7-B39E-05B68D9F45E6}"/>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6" name="Plassholder for bunntekst 5">
            <a:extLst>
              <a:ext uri="{FF2B5EF4-FFF2-40B4-BE49-F238E27FC236}">
                <a16:creationId xmlns:a16="http://schemas.microsoft.com/office/drawing/2014/main" id="{730F13CF-1735-4A85-A85C-3626E2AF510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29A523-8775-4F03-9080-16E612D41804}"/>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94596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72CBDC-6778-470F-8658-0D15B633DC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F877140-7A7F-4D4A-8EB5-EF19024B4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60753A7-50D5-4EC7-90B7-713FEE2D3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D1D2B42-A413-4722-B168-CE44B74ADF01}"/>
              </a:ext>
            </a:extLst>
          </p:cNvPr>
          <p:cNvSpPr>
            <a:spLocks noGrp="1"/>
          </p:cNvSpPr>
          <p:nvPr>
            <p:ph type="dt" sz="half" idx="10"/>
          </p:nvPr>
        </p:nvSpPr>
        <p:spPr/>
        <p:txBody>
          <a:bodyPr/>
          <a:lstStyle/>
          <a:p>
            <a:fld id="{F0BFB0BE-771C-4867-8F80-2BC0D951E3F2}" type="datetimeFigureOut">
              <a:rPr lang="nb-NO" smtClean="0"/>
              <a:t>21.05.2021</a:t>
            </a:fld>
            <a:endParaRPr lang="nb-NO"/>
          </a:p>
        </p:txBody>
      </p:sp>
      <p:sp>
        <p:nvSpPr>
          <p:cNvPr id="6" name="Plassholder for bunntekst 5">
            <a:extLst>
              <a:ext uri="{FF2B5EF4-FFF2-40B4-BE49-F238E27FC236}">
                <a16:creationId xmlns:a16="http://schemas.microsoft.com/office/drawing/2014/main" id="{273B2019-5126-47F9-8D5A-594164714C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47F56B2-D678-4E99-9B51-AD699CFD0716}"/>
              </a:ext>
            </a:extLst>
          </p:cNvPr>
          <p:cNvSpPr>
            <a:spLocks noGrp="1"/>
          </p:cNvSpPr>
          <p:nvPr>
            <p:ph type="sldNum" sz="quarter" idx="12"/>
          </p:nvPr>
        </p:nvSpPr>
        <p:spPr/>
        <p:txBody>
          <a:bodyPr/>
          <a:lstStyle/>
          <a:p>
            <a:fld id="{07F1C2A3-E84A-47E2-A4EE-DF1F60FB72F6}" type="slidenum">
              <a:rPr lang="nb-NO" smtClean="0"/>
              <a:t>‹#›</a:t>
            </a:fld>
            <a:endParaRPr lang="nb-NO"/>
          </a:p>
        </p:txBody>
      </p:sp>
    </p:spTree>
    <p:extLst>
      <p:ext uri="{BB962C8B-B14F-4D97-AF65-F5344CB8AC3E}">
        <p14:creationId xmlns:p14="http://schemas.microsoft.com/office/powerpoint/2010/main" val="192414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F7F36CF-B15A-41C4-8ABB-3DCCD7563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641C3BE-C72D-45F9-84EC-153879D07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21DC6B-2B44-41EA-98C6-DEB1DD91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FB0BE-771C-4867-8F80-2BC0D951E3F2}" type="datetimeFigureOut">
              <a:rPr lang="nb-NO" smtClean="0"/>
              <a:t>21.05.2021</a:t>
            </a:fld>
            <a:endParaRPr lang="nb-NO"/>
          </a:p>
        </p:txBody>
      </p:sp>
      <p:sp>
        <p:nvSpPr>
          <p:cNvPr id="5" name="Plassholder for bunntekst 4">
            <a:extLst>
              <a:ext uri="{FF2B5EF4-FFF2-40B4-BE49-F238E27FC236}">
                <a16:creationId xmlns:a16="http://schemas.microsoft.com/office/drawing/2014/main" id="{8B121217-0D0F-447D-8C89-569E31F43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B845C98-9B7C-4456-A40F-E80F06449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1C2A3-E84A-47E2-A4EE-DF1F60FB72F6}" type="slidenum">
              <a:rPr lang="nb-NO" smtClean="0"/>
              <a:t>‹#›</a:t>
            </a:fld>
            <a:endParaRPr lang="nb-NO"/>
          </a:p>
        </p:txBody>
      </p:sp>
    </p:spTree>
    <p:extLst>
      <p:ext uri="{BB962C8B-B14F-4D97-AF65-F5344CB8AC3E}">
        <p14:creationId xmlns:p14="http://schemas.microsoft.com/office/powerpoint/2010/main" val="376609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vimeo.com/537706423/540626de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8.uis.no/fag/ROBUST/lyd/Vaermelding_Andre.m4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Bilde 5">
            <a:extLst>
              <a:ext uri="{FF2B5EF4-FFF2-40B4-BE49-F238E27FC236}">
                <a16:creationId xmlns:a16="http://schemas.microsoft.com/office/drawing/2014/main" id="{BB65C97B-8AF9-49ED-9D8F-30025DDA94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624" y="1733529"/>
            <a:ext cx="2782800" cy="1787640"/>
          </a:xfrm>
          <a:prstGeom prst="rect">
            <a:avLst/>
          </a:prstGeom>
        </p:spPr>
      </p:pic>
      <p:sp>
        <p:nvSpPr>
          <p:cNvPr id="12" name="TekstSylinder 11">
            <a:extLst>
              <a:ext uri="{FF2B5EF4-FFF2-40B4-BE49-F238E27FC236}">
                <a16:creationId xmlns:a16="http://schemas.microsoft.com/office/drawing/2014/main" id="{15D4B1FD-FEE5-4E19-8363-07DDE68625DA}"/>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
        <p:nvSpPr>
          <p:cNvPr id="10" name="TekstSylinder 9">
            <a:extLst>
              <a:ext uri="{FF2B5EF4-FFF2-40B4-BE49-F238E27FC236}">
                <a16:creationId xmlns:a16="http://schemas.microsoft.com/office/drawing/2014/main" id="{16F444DD-8BD3-47FA-831B-224DB73EA601}"/>
              </a:ext>
            </a:extLst>
          </p:cNvPr>
          <p:cNvSpPr txBox="1"/>
          <p:nvPr/>
        </p:nvSpPr>
        <p:spPr>
          <a:xfrm>
            <a:off x="6222426" y="5417104"/>
            <a:ext cx="48725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rPr>
              <a:t>Sosiale relasjoner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b="1" dirty="0">
                <a:solidFill>
                  <a:prstClr val="white"/>
                </a:solidFill>
                <a:latin typeface="Cavolini" panose="020B0502040204020203" pitchFamily="66" charset="0"/>
                <a:cs typeface="Cavolini" panose="020B0502040204020203" pitchFamily="66" charset="0"/>
              </a:rPr>
              <a:t>Time 4: Sosialt ansvar</a:t>
            </a:r>
            <a:endParaRPr kumimoji="0" lang="nb-NO" sz="18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endParaRPr>
          </a:p>
        </p:txBody>
      </p:sp>
      <p:pic>
        <p:nvPicPr>
          <p:cNvPr id="3" name="Bilde 2">
            <a:extLst>
              <a:ext uri="{FF2B5EF4-FFF2-40B4-BE49-F238E27FC236}">
                <a16:creationId xmlns:a16="http://schemas.microsoft.com/office/drawing/2014/main" id="{8BD0009C-0D54-44F5-A3D2-60D973825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946" y="1513885"/>
            <a:ext cx="4303522" cy="3565354"/>
          </a:xfrm>
          <a:prstGeom prst="rect">
            <a:avLst/>
          </a:prstGeom>
        </p:spPr>
      </p:pic>
    </p:spTree>
    <p:extLst>
      <p:ext uri="{BB962C8B-B14F-4D97-AF65-F5344CB8AC3E}">
        <p14:creationId xmlns:p14="http://schemas.microsoft.com/office/powerpoint/2010/main" val="157042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Finn flaskeposten</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6" name="Bilde 5">
            <a:extLst>
              <a:ext uri="{FF2B5EF4-FFF2-40B4-BE49-F238E27FC236}">
                <a16:creationId xmlns:a16="http://schemas.microsoft.com/office/drawing/2014/main" id="{212744F2-EB0F-4E8E-B425-26251B4E4995}"/>
              </a:ext>
            </a:extLst>
          </p:cNvPr>
          <p:cNvPicPr>
            <a:picLocks noChangeAspect="1"/>
          </p:cNvPicPr>
          <p:nvPr/>
        </p:nvPicPr>
        <p:blipFill>
          <a:blip r:embed="rId4"/>
          <a:stretch>
            <a:fillRect/>
          </a:stretch>
        </p:blipFill>
        <p:spPr>
          <a:xfrm>
            <a:off x="4536673" y="1586970"/>
            <a:ext cx="3118653" cy="4664220"/>
          </a:xfrm>
          <a:prstGeom prst="rect">
            <a:avLst/>
          </a:prstGeom>
        </p:spPr>
      </p:pic>
    </p:spTree>
    <p:extLst>
      <p:ext uri="{BB962C8B-B14F-4D97-AF65-F5344CB8AC3E}">
        <p14:creationId xmlns:p14="http://schemas.microsoft.com/office/powerpoint/2010/main" val="196819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Timens tema</a:t>
            </a:r>
            <a:endParaRPr lang="nb-NO" dirty="0"/>
          </a:p>
        </p:txBody>
      </p:sp>
      <p:sp>
        <p:nvSpPr>
          <p:cNvPr id="3" name="Plassholder for innhold 2">
            <a:extLst>
              <a:ext uri="{FF2B5EF4-FFF2-40B4-BE49-F238E27FC236}">
                <a16:creationId xmlns:a16="http://schemas.microsoft.com/office/drawing/2014/main" id="{94F415BD-EECF-40EE-B780-82DF80D1AD3D}"/>
              </a:ext>
            </a:extLst>
          </p:cNvPr>
          <p:cNvSpPr>
            <a:spLocks noGrp="1"/>
          </p:cNvSpPr>
          <p:nvPr>
            <p:ph idx="1"/>
          </p:nvPr>
        </p:nvSpPr>
        <p:spPr/>
        <p:txBody>
          <a:bodyPr>
            <a:normAutofit fontScale="85000" lnSpcReduction="10000"/>
          </a:bodyPr>
          <a:lstStyle/>
          <a:p>
            <a:r>
              <a:rPr lang="nb-NO" dirty="0">
                <a:latin typeface="Cavolini" panose="03000502040302020204" pitchFamily="66" charset="0"/>
                <a:cs typeface="Cavolini" panose="03000502040302020204" pitchFamily="66" charset="0"/>
              </a:rPr>
              <a:t>Til denne timen:</a:t>
            </a:r>
          </a:p>
          <a:p>
            <a:pPr lvl="1"/>
            <a:r>
              <a:rPr lang="nb-NO" dirty="0">
                <a:latin typeface="Cavolini" panose="03000502040302020204" pitchFamily="66" charset="0"/>
                <a:cs typeface="Cavolini" panose="03000502040302020204" pitchFamily="66" charset="0"/>
              </a:rPr>
              <a:t>Hva kan dere lære av å samarbeide i forskjellige fag på skolen?</a:t>
            </a:r>
          </a:p>
          <a:p>
            <a:pPr lvl="1"/>
            <a:r>
              <a:rPr lang="nb-NO" dirty="0">
                <a:latin typeface="Cavolini" panose="03000502040302020204" pitchFamily="66" charset="0"/>
                <a:cs typeface="Cavolini" panose="03000502040302020204" pitchFamily="66" charset="0"/>
              </a:rPr>
              <a:t>Hvor samarbeider dere i fritiden?</a:t>
            </a:r>
          </a:p>
          <a:p>
            <a:pPr lvl="1"/>
            <a:r>
              <a:rPr lang="nb-NO" dirty="0">
                <a:latin typeface="Cavolini" panose="03000502040302020204" pitchFamily="66" charset="0"/>
                <a:cs typeface="Cavolini" panose="03000502040302020204" pitchFamily="66" charset="0"/>
              </a:rPr>
              <a:t>Hvem, utenom lærere, spør dere om hjelp til skolefaglige oppgaver?</a:t>
            </a:r>
          </a:p>
          <a:p>
            <a:pPr lvl="1"/>
            <a:endParaRPr lang="nb-NO" dirty="0">
              <a:latin typeface="Cavolini" panose="03000502040302020204" pitchFamily="66" charset="0"/>
              <a:cs typeface="Cavolini" panose="03000502040302020204" pitchFamily="66" charset="0"/>
            </a:endParaRPr>
          </a:p>
          <a:p>
            <a:pPr lvl="1"/>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På hvilke måter kommuniserer dere med hverandre?</a:t>
            </a:r>
          </a:p>
          <a:p>
            <a:r>
              <a:rPr lang="nb-NO" dirty="0">
                <a:latin typeface="Cavolini" panose="03000502040302020204" pitchFamily="66" charset="0"/>
                <a:cs typeface="Cavolini" panose="03000502040302020204" pitchFamily="66" charset="0"/>
              </a:rPr>
              <a:t>Hva kan være lurt å tenke på før og under en samtale?</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Tema for denne timen: Hvordan ta sosialt ansvar for andre og seg selv</a:t>
            </a:r>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Tree>
    <p:extLst>
      <p:ext uri="{BB962C8B-B14F-4D97-AF65-F5344CB8AC3E}">
        <p14:creationId xmlns:p14="http://schemas.microsoft.com/office/powerpoint/2010/main" val="204800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Send flaskeposten</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6" name="Bilde 5">
            <a:extLst>
              <a:ext uri="{FF2B5EF4-FFF2-40B4-BE49-F238E27FC236}">
                <a16:creationId xmlns:a16="http://schemas.microsoft.com/office/drawing/2014/main" id="{212744F2-EB0F-4E8E-B425-26251B4E4995}"/>
              </a:ext>
            </a:extLst>
          </p:cNvPr>
          <p:cNvPicPr>
            <a:picLocks noChangeAspect="1"/>
          </p:cNvPicPr>
          <p:nvPr/>
        </p:nvPicPr>
        <p:blipFill>
          <a:blip r:embed="rId4"/>
          <a:stretch>
            <a:fillRect/>
          </a:stretch>
        </p:blipFill>
        <p:spPr>
          <a:xfrm>
            <a:off x="4536673" y="1586970"/>
            <a:ext cx="3118653" cy="4664220"/>
          </a:xfrm>
          <a:prstGeom prst="rect">
            <a:avLst/>
          </a:prstGeom>
        </p:spPr>
      </p:pic>
    </p:spTree>
    <p:extLst>
      <p:ext uri="{BB962C8B-B14F-4D97-AF65-F5344CB8AC3E}">
        <p14:creationId xmlns:p14="http://schemas.microsoft.com/office/powerpoint/2010/main" val="56074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Sosiale relasjoner og stress</a:t>
            </a:r>
            <a:endParaRPr lang="nb-NO" dirty="0"/>
          </a:p>
        </p:txBody>
      </p:sp>
      <p:sp>
        <p:nvSpPr>
          <p:cNvPr id="3" name="Plassholder for innhold 2">
            <a:extLst>
              <a:ext uri="{FF2B5EF4-FFF2-40B4-BE49-F238E27FC236}">
                <a16:creationId xmlns:a16="http://schemas.microsoft.com/office/drawing/2014/main" id="{94F415BD-EECF-40EE-B780-82DF80D1AD3D}"/>
              </a:ext>
            </a:extLst>
          </p:cNvPr>
          <p:cNvSpPr>
            <a:spLocks noGrp="1"/>
          </p:cNvSpPr>
          <p:nvPr>
            <p:ph idx="1"/>
          </p:nvPr>
        </p:nvSpPr>
        <p:spPr/>
        <p:txBody>
          <a:bodyPr/>
          <a:lstStyle/>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Diskuter parvis og kom frem til: </a:t>
            </a:r>
          </a:p>
          <a:p>
            <a:pPr lvl="1"/>
            <a:r>
              <a:rPr lang="nb-NO" dirty="0">
                <a:latin typeface="Cavolini" panose="03000502040302020204" pitchFamily="66" charset="0"/>
                <a:cs typeface="Cavolini" panose="03000502040302020204" pitchFamily="66" charset="0"/>
              </a:rPr>
              <a:t>To til tre eksempler på hvordan sosiale relasjoner       kan bidra til å øke, og redusere, stress.</a:t>
            </a:r>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6" name="Bilde 5">
            <a:hlinkClick r:id="rId4"/>
            <a:extLst>
              <a:ext uri="{FF2B5EF4-FFF2-40B4-BE49-F238E27FC236}">
                <a16:creationId xmlns:a16="http://schemas.microsoft.com/office/drawing/2014/main" id="{B4451A03-D248-46A4-AAEC-8A1350C0D3EF}"/>
              </a:ext>
            </a:extLst>
          </p:cNvPr>
          <p:cNvPicPr>
            <a:picLocks noChangeAspect="1"/>
          </p:cNvPicPr>
          <p:nvPr/>
        </p:nvPicPr>
        <p:blipFill>
          <a:blip r:embed="rId5"/>
          <a:stretch>
            <a:fillRect/>
          </a:stretch>
        </p:blipFill>
        <p:spPr>
          <a:xfrm>
            <a:off x="3413391" y="1435510"/>
            <a:ext cx="4343840" cy="3519948"/>
          </a:xfrm>
          <a:prstGeom prst="rect">
            <a:avLst/>
          </a:prstGeom>
        </p:spPr>
      </p:pic>
    </p:spTree>
    <p:extLst>
      <p:ext uri="{BB962C8B-B14F-4D97-AF65-F5344CB8AC3E}">
        <p14:creationId xmlns:p14="http://schemas.microsoft.com/office/powerpoint/2010/main" val="373128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Ringøvelsen</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6" name="Bilde 5">
            <a:extLst>
              <a:ext uri="{FF2B5EF4-FFF2-40B4-BE49-F238E27FC236}">
                <a16:creationId xmlns:a16="http://schemas.microsoft.com/office/drawing/2014/main" id="{4392239B-8449-4DF3-9486-C847D84C7BBC}"/>
              </a:ext>
            </a:extLst>
          </p:cNvPr>
          <p:cNvPicPr>
            <a:picLocks noChangeAspect="1"/>
          </p:cNvPicPr>
          <p:nvPr/>
        </p:nvPicPr>
        <p:blipFill rotWithShape="1">
          <a:blip r:embed="rId4"/>
          <a:srcRect r="32440"/>
          <a:stretch/>
        </p:blipFill>
        <p:spPr>
          <a:xfrm>
            <a:off x="3712785" y="1776480"/>
            <a:ext cx="4766430" cy="4072115"/>
          </a:xfrm>
          <a:prstGeom prst="rect">
            <a:avLst/>
          </a:prstGeom>
        </p:spPr>
      </p:pic>
    </p:spTree>
    <p:extLst>
      <p:ext uri="{BB962C8B-B14F-4D97-AF65-F5344CB8AC3E}">
        <p14:creationId xmlns:p14="http://schemas.microsoft.com/office/powerpoint/2010/main" val="54465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Ringøvelsen</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8" name="Bilde 7">
            <a:extLst>
              <a:ext uri="{FF2B5EF4-FFF2-40B4-BE49-F238E27FC236}">
                <a16:creationId xmlns:a16="http://schemas.microsoft.com/office/drawing/2014/main" id="{99F2D019-4C2A-4992-AE6B-68A360998AA0}"/>
              </a:ext>
            </a:extLst>
          </p:cNvPr>
          <p:cNvPicPr>
            <a:picLocks noChangeAspect="1"/>
          </p:cNvPicPr>
          <p:nvPr/>
        </p:nvPicPr>
        <p:blipFill>
          <a:blip r:embed="rId4"/>
          <a:stretch>
            <a:fillRect/>
          </a:stretch>
        </p:blipFill>
        <p:spPr>
          <a:xfrm>
            <a:off x="391618" y="1919748"/>
            <a:ext cx="5229697" cy="3018503"/>
          </a:xfrm>
          <a:prstGeom prst="rect">
            <a:avLst/>
          </a:prstGeom>
        </p:spPr>
      </p:pic>
      <p:pic>
        <p:nvPicPr>
          <p:cNvPr id="9" name="Bilde 8">
            <a:extLst>
              <a:ext uri="{FF2B5EF4-FFF2-40B4-BE49-F238E27FC236}">
                <a16:creationId xmlns:a16="http://schemas.microsoft.com/office/drawing/2014/main" id="{47C89267-E6E5-4112-805E-ACB510A3419A}"/>
              </a:ext>
            </a:extLst>
          </p:cNvPr>
          <p:cNvPicPr>
            <a:picLocks noChangeAspect="1"/>
          </p:cNvPicPr>
          <p:nvPr/>
        </p:nvPicPr>
        <p:blipFill>
          <a:blip r:embed="rId5"/>
          <a:stretch>
            <a:fillRect/>
          </a:stretch>
        </p:blipFill>
        <p:spPr>
          <a:xfrm>
            <a:off x="6570686" y="1919748"/>
            <a:ext cx="5153397" cy="3018503"/>
          </a:xfrm>
          <a:prstGeom prst="rect">
            <a:avLst/>
          </a:prstGeom>
        </p:spPr>
      </p:pic>
    </p:spTree>
    <p:extLst>
      <p:ext uri="{BB962C8B-B14F-4D97-AF65-F5344CB8AC3E}">
        <p14:creationId xmlns:p14="http://schemas.microsoft.com/office/powerpoint/2010/main" val="5487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pPr algn="ctr"/>
            <a:r>
              <a:rPr lang="nb-NO" dirty="0">
                <a:latin typeface="Cavolini" panose="03000502040302020204" pitchFamily="66" charset="0"/>
                <a:cs typeface="Cavolini" panose="03000502040302020204" pitchFamily="66" charset="0"/>
              </a:rPr>
              <a:t>Værmelding for andre</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8" name="Bilde 7">
            <a:hlinkClick r:id="rId4"/>
            <a:extLst>
              <a:ext uri="{FF2B5EF4-FFF2-40B4-BE49-F238E27FC236}">
                <a16:creationId xmlns:a16="http://schemas.microsoft.com/office/drawing/2014/main" id="{824517BF-809A-4B71-B46D-9ADDC933CA8F}"/>
              </a:ext>
            </a:extLst>
          </p:cNvPr>
          <p:cNvPicPr>
            <a:picLocks noChangeAspect="1"/>
          </p:cNvPicPr>
          <p:nvPr/>
        </p:nvPicPr>
        <p:blipFill>
          <a:blip r:embed="rId5"/>
          <a:stretch>
            <a:fillRect/>
          </a:stretch>
        </p:blipFill>
        <p:spPr>
          <a:xfrm>
            <a:off x="2380900" y="1780312"/>
            <a:ext cx="7430200" cy="4010888"/>
          </a:xfrm>
          <a:prstGeom prst="rect">
            <a:avLst/>
          </a:prstGeom>
        </p:spPr>
      </p:pic>
    </p:spTree>
    <p:extLst>
      <p:ext uri="{BB962C8B-B14F-4D97-AF65-F5344CB8AC3E}">
        <p14:creationId xmlns:p14="http://schemas.microsoft.com/office/powerpoint/2010/main" val="41537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stretch>
            <a:fillRect/>
          </a:stretch>
        </p:blipFill>
        <p:spPr>
          <a:xfrm>
            <a:off x="10442296" y="5323142"/>
            <a:ext cx="1749704" cy="1511939"/>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pic>
        <p:nvPicPr>
          <p:cNvPr id="6" name="Bilde 5">
            <a:extLst>
              <a:ext uri="{FF2B5EF4-FFF2-40B4-BE49-F238E27FC236}">
                <a16:creationId xmlns:a16="http://schemas.microsoft.com/office/drawing/2014/main" id="{B966C97B-BB26-48B4-9EAA-331055C2794D}"/>
              </a:ext>
            </a:extLst>
          </p:cNvPr>
          <p:cNvPicPr>
            <a:picLocks noChangeAspect="1"/>
          </p:cNvPicPr>
          <p:nvPr/>
        </p:nvPicPr>
        <p:blipFill>
          <a:blip r:embed="rId4">
            <a:extLst>
              <a:ext uri="{28A0092B-C50C-407E-A947-70E740481C1C}">
                <a14:useLocalDpi xmlns:a14="http://schemas.microsoft.com/office/drawing/2010/main" val="0"/>
              </a:ext>
            </a:extLst>
          </a:blip>
          <a:srcRect l="1942" r="1942"/>
          <a:stretch/>
        </p:blipFill>
        <p:spPr>
          <a:xfrm>
            <a:off x="10415118" y="448688"/>
            <a:ext cx="1691822" cy="2484000"/>
          </a:xfrm>
          <a:prstGeom prst="rect">
            <a:avLst/>
          </a:prstGeom>
        </p:spPr>
      </p:pic>
      <p:sp>
        <p:nvSpPr>
          <p:cNvPr id="10" name="Plassholder for innhold 9">
            <a:extLst>
              <a:ext uri="{FF2B5EF4-FFF2-40B4-BE49-F238E27FC236}">
                <a16:creationId xmlns:a16="http://schemas.microsoft.com/office/drawing/2014/main" id="{609FDE53-F913-4D34-9161-49892765D8F1}"/>
              </a:ext>
            </a:extLst>
          </p:cNvPr>
          <p:cNvSpPr>
            <a:spLocks noGrp="1"/>
          </p:cNvSpPr>
          <p:nvPr>
            <p:ph idx="1"/>
          </p:nvPr>
        </p:nvSpPr>
        <p:spPr/>
        <p:txBody>
          <a:bodyPr>
            <a:normAutofit/>
          </a:bodyPr>
          <a:lstStyle/>
          <a:p>
            <a:r>
              <a:rPr lang="nb-NO" dirty="0">
                <a:latin typeface="Cavolini" panose="03000502040302020204" pitchFamily="66" charset="0"/>
                <a:cs typeface="Cavolini" panose="03000502040302020204" pitchFamily="66" charset="0"/>
              </a:rPr>
              <a:t>Tenk gjennom:</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Hvem kan du si noe fint til?</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Hva vil du si?</a:t>
            </a:r>
          </a:p>
          <a:p>
            <a:endParaRPr lang="nb-NO" dirty="0">
              <a:latin typeface="Cavolini" panose="03000502040302020204" pitchFamily="66" charset="0"/>
              <a:cs typeface="Cavolini" panose="03000502040302020204" pitchFamily="66" charset="0"/>
            </a:endParaRPr>
          </a:p>
          <a:p>
            <a:pPr marL="0" indent="0">
              <a:buNone/>
            </a:pPr>
            <a:endParaRPr lang="nb-NO" dirty="0"/>
          </a:p>
        </p:txBody>
      </p:sp>
      <p:pic>
        <p:nvPicPr>
          <p:cNvPr id="8" name="Bilde 7">
            <a:extLst>
              <a:ext uri="{FF2B5EF4-FFF2-40B4-BE49-F238E27FC236}">
                <a16:creationId xmlns:a16="http://schemas.microsoft.com/office/drawing/2014/main" id="{4336C41A-D628-498D-8FD5-669A4E7B1B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Tree>
    <p:extLst>
      <p:ext uri="{BB962C8B-B14F-4D97-AF65-F5344CB8AC3E}">
        <p14:creationId xmlns:p14="http://schemas.microsoft.com/office/powerpoint/2010/main" val="283880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E960A-C56B-44C6-833E-C54AE7F69779}"/>
              </a:ext>
            </a:extLst>
          </p:cNvPr>
          <p:cNvSpPr>
            <a:spLocks noGrp="1"/>
          </p:cNvSpPr>
          <p:nvPr>
            <p:ph type="title"/>
          </p:nvPr>
        </p:nvSpPr>
        <p:spPr/>
        <p:txBody>
          <a:bodyPr/>
          <a:lstStyle/>
          <a:p>
            <a:r>
              <a:rPr lang="nb-NO" dirty="0">
                <a:latin typeface="Cavolini" panose="03000502040302020204" pitchFamily="66" charset="0"/>
                <a:cs typeface="Cavolini" panose="03000502040302020204" pitchFamily="66" charset="0"/>
              </a:rPr>
              <a:t>Oppgaver til neste gang</a:t>
            </a:r>
            <a:endParaRPr lang="nb-NO" dirty="0"/>
          </a:p>
        </p:txBody>
      </p:sp>
      <p:pic>
        <p:nvPicPr>
          <p:cNvPr id="4" name="Bilde 3">
            <a:extLst>
              <a:ext uri="{FF2B5EF4-FFF2-40B4-BE49-F238E27FC236}">
                <a16:creationId xmlns:a16="http://schemas.microsoft.com/office/drawing/2014/main" id="{12D139EA-E6E3-4873-A4EE-0B4524FFCEA8}"/>
              </a:ext>
            </a:extLst>
          </p:cNvPr>
          <p:cNvPicPr>
            <a:picLocks noChangeAspect="1"/>
          </p:cNvPicPr>
          <p:nvPr/>
        </p:nvPicPr>
        <p:blipFill>
          <a:blip r:embed="rId3"/>
          <a:stretch>
            <a:fillRect/>
          </a:stretch>
        </p:blipFill>
        <p:spPr>
          <a:xfrm>
            <a:off x="10442296" y="5323142"/>
            <a:ext cx="1749704" cy="1511939"/>
          </a:xfrm>
          <a:prstGeom prst="rect">
            <a:avLst/>
          </a:prstGeom>
        </p:spPr>
      </p:pic>
      <p:sp>
        <p:nvSpPr>
          <p:cNvPr id="5" name="TekstSylinder 4">
            <a:extLst>
              <a:ext uri="{FF2B5EF4-FFF2-40B4-BE49-F238E27FC236}">
                <a16:creationId xmlns:a16="http://schemas.microsoft.com/office/drawing/2014/main" id="{FC27C734-303B-4E09-A3DD-C5BD29A87357}"/>
              </a:ext>
            </a:extLst>
          </p:cNvPr>
          <p:cNvSpPr txBox="1"/>
          <p:nvPr/>
        </p:nvSpPr>
        <p:spPr>
          <a:xfrm>
            <a:off x="0" y="6356350"/>
            <a:ext cx="3413391" cy="276999"/>
          </a:xfrm>
          <a:prstGeom prst="rect">
            <a:avLst/>
          </a:prstGeom>
          <a:noFill/>
        </p:spPr>
        <p:txBody>
          <a:bodyPr wrap="square" rtlCol="0">
            <a:spAutoFit/>
          </a:bodyPr>
          <a:lstStyle/>
          <a:p>
            <a:r>
              <a:rPr lang="nb-NO" sz="1200" dirty="0">
                <a:solidFill>
                  <a:schemeClr val="accent1">
                    <a:lumMod val="75000"/>
                  </a:schemeClr>
                </a:solidFill>
                <a:latin typeface="Cavolini" panose="03000502040302020204" pitchFamily="66" charset="0"/>
                <a:cs typeface="Cavolini" panose="03000502040302020204" pitchFamily="66" charset="0"/>
              </a:rPr>
              <a:t>©Læringsmiljøsenteret</a:t>
            </a:r>
          </a:p>
        </p:txBody>
      </p:sp>
      <p:sp>
        <p:nvSpPr>
          <p:cNvPr id="10" name="Plassholder for innhold 9">
            <a:extLst>
              <a:ext uri="{FF2B5EF4-FFF2-40B4-BE49-F238E27FC236}">
                <a16:creationId xmlns:a16="http://schemas.microsoft.com/office/drawing/2014/main" id="{609FDE53-F913-4D34-9161-49892765D8F1}"/>
              </a:ext>
            </a:extLst>
          </p:cNvPr>
          <p:cNvSpPr>
            <a:spLocks noGrp="1"/>
          </p:cNvSpPr>
          <p:nvPr>
            <p:ph idx="1"/>
          </p:nvPr>
        </p:nvSpPr>
        <p:spPr/>
        <p:txBody>
          <a:bodyPr>
            <a:normAutofit/>
          </a:bodyPr>
          <a:lstStyle/>
          <a:p>
            <a:r>
              <a:rPr lang="nb-NO" dirty="0">
                <a:latin typeface="Cavolini" panose="03000502040302020204" pitchFamily="66" charset="0"/>
                <a:cs typeface="Cavolini" panose="03000502040302020204" pitchFamily="66" charset="0"/>
              </a:rPr>
              <a:t>Prøv ut:</a:t>
            </a:r>
          </a:p>
          <a:p>
            <a:pPr lvl="1"/>
            <a:r>
              <a:rPr lang="nb-NO" dirty="0">
                <a:latin typeface="Cavolini" panose="03000502040302020204" pitchFamily="66" charset="0"/>
                <a:cs typeface="Cavolini" panose="03000502040302020204" pitchFamily="66" charset="0"/>
              </a:rPr>
              <a:t>Si noe fint til noen (Det må være noe du mener). </a:t>
            </a:r>
          </a:p>
          <a:p>
            <a:pPr lvl="1"/>
            <a:endParaRPr lang="nb-NO" dirty="0">
              <a:latin typeface="Cavolini" panose="03000502040302020204" pitchFamily="66" charset="0"/>
              <a:cs typeface="Cavolini" panose="03000502040302020204" pitchFamily="66" charset="0"/>
            </a:endParaRPr>
          </a:p>
          <a:p>
            <a:pPr lvl="1"/>
            <a:r>
              <a:rPr lang="nb-NO" dirty="0">
                <a:latin typeface="Cavolini" panose="03000502040302020204" pitchFamily="66" charset="0"/>
                <a:cs typeface="Cavolini" panose="03000502040302020204" pitchFamily="66" charset="0"/>
              </a:rPr>
              <a:t>Dersom noen sier noe fint til deg, tenk gjennom hvordan du føler det når de sier det. Forsøk å ta det til deg, tenk at vedkommende mener det. Svar med å si «takk». </a:t>
            </a:r>
          </a:p>
          <a:p>
            <a:endParaRPr lang="nb-NO" dirty="0">
              <a:latin typeface="Cavolini" panose="03000502040302020204" pitchFamily="66" charset="0"/>
              <a:cs typeface="Cavolini" panose="03000502040302020204" pitchFamily="66" charset="0"/>
            </a:endParaRPr>
          </a:p>
          <a:p>
            <a:r>
              <a:rPr lang="nb-NO" dirty="0">
                <a:latin typeface="Cavolini" panose="03000502040302020204" pitchFamily="66" charset="0"/>
                <a:cs typeface="Cavolini" panose="03000502040302020204" pitchFamily="66" charset="0"/>
              </a:rPr>
              <a:t>Gjør følgende:</a:t>
            </a:r>
          </a:p>
          <a:p>
            <a:pPr lvl="1"/>
            <a:r>
              <a:rPr lang="nb-NO" dirty="0">
                <a:latin typeface="Cavolini" panose="03000502040302020204" pitchFamily="66" charset="0"/>
                <a:cs typeface="Cavolini" panose="03000502040302020204" pitchFamily="66" charset="0"/>
              </a:rPr>
              <a:t>Si minst to fine ting til to medelever i løpet av neste uke.</a:t>
            </a:r>
          </a:p>
          <a:p>
            <a:pPr marL="0" indent="0">
              <a:buNone/>
            </a:pPr>
            <a:endParaRPr lang="nb-NO" dirty="0"/>
          </a:p>
        </p:txBody>
      </p:sp>
      <p:pic>
        <p:nvPicPr>
          <p:cNvPr id="11" name="Plassholder for innhold 6">
            <a:extLst>
              <a:ext uri="{FF2B5EF4-FFF2-40B4-BE49-F238E27FC236}">
                <a16:creationId xmlns:a16="http://schemas.microsoft.com/office/drawing/2014/main" id="{40A85821-759C-426D-8110-DCE4EB884F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28154" y="452901"/>
            <a:ext cx="1692000" cy="2140225"/>
          </a:xfrm>
          <a:prstGeom prst="rect">
            <a:avLst/>
          </a:prstGeom>
        </p:spPr>
      </p:pic>
      <p:pic>
        <p:nvPicPr>
          <p:cNvPr id="8" name="Bilde 7">
            <a:extLst>
              <a:ext uri="{FF2B5EF4-FFF2-40B4-BE49-F238E27FC236}">
                <a16:creationId xmlns:a16="http://schemas.microsoft.com/office/drawing/2014/main" id="{4336C41A-D628-498D-8FD5-669A4E7B1B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83702" y="5510041"/>
            <a:ext cx="1623238" cy="1283677"/>
          </a:xfrm>
          <a:prstGeom prst="rect">
            <a:avLst/>
          </a:prstGeom>
        </p:spPr>
      </p:pic>
    </p:spTree>
    <p:extLst>
      <p:ext uri="{BB962C8B-B14F-4D97-AF65-F5344CB8AC3E}">
        <p14:creationId xmlns:p14="http://schemas.microsoft.com/office/powerpoint/2010/main" val="2831090470"/>
      </p:ext>
    </p:extLst>
  </p:cSld>
  <p:clrMapOvr>
    <a:masterClrMapping/>
  </p:clrMapOvr>
</p:sld>
</file>

<file path=ppt/theme/theme1.xml><?xml version="1.0" encoding="utf-8"?>
<a:theme xmlns:a="http://schemas.openxmlformats.org/drawingml/2006/main" name="Office-tema">
  <a:themeElements>
    <a:clrScheme name="Rødfiolet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2429</Words>
  <Application>Microsoft Office PowerPoint</Application>
  <PresentationFormat>Widescreen</PresentationFormat>
  <Paragraphs>174</Paragraphs>
  <Slides>10</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Calibri Light</vt:lpstr>
      <vt:lpstr>Cavolini</vt:lpstr>
      <vt:lpstr>Office-tema</vt:lpstr>
      <vt:lpstr>PowerPoint-presentasjon</vt:lpstr>
      <vt:lpstr>Timens tema</vt:lpstr>
      <vt:lpstr>Send flaskeposten</vt:lpstr>
      <vt:lpstr>Sosiale relasjoner og stress</vt:lpstr>
      <vt:lpstr>Ringøvelsen</vt:lpstr>
      <vt:lpstr>Ringøvelsen</vt:lpstr>
      <vt:lpstr>Værmelding for andre</vt:lpstr>
      <vt:lpstr>Oppgaver til neste gang</vt:lpstr>
      <vt:lpstr>Oppgaver til neste gang</vt:lpstr>
      <vt:lpstr>Finn flaskeposten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Kjersti Balle Tharaldsen</dc:creator>
  <cp:lastModifiedBy>Kjersti Balle Tharaldsen</cp:lastModifiedBy>
  <cp:revision>40</cp:revision>
  <dcterms:created xsi:type="dcterms:W3CDTF">2021-03-01T21:01:18Z</dcterms:created>
  <dcterms:modified xsi:type="dcterms:W3CDTF">2021-05-21T12:26:11Z</dcterms:modified>
</cp:coreProperties>
</file>