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1" r:id="rId2"/>
    <p:sldId id="289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D6481-9A7B-4E44-8AB3-0CDEC91E83F9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F8B6C-3C88-4655-B246-6705B8BE99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839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AF87BC-E009-4C3D-9257-2DD311074F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7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BDEF47-7FAB-0C41-17AD-3407CEA48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1972894-E59C-F5E7-13CB-DD0E0A21D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C628AC-A13C-61D4-B30A-AF71B82F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9D19B21-48F1-FD4F-F5AE-A2F47D67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9F1853F-ACDF-4001-9D2D-BBE1D43D1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45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34035C-E135-87D1-6A99-ECEAA6B2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B08CF3A-DCAD-7831-3A42-D14C47B44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C4E6B33-5986-6EBC-98C2-8B12768C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9DD82E6-3533-B29C-B245-FE6C6A57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4A0092-EF6B-09EF-3829-7B2F8647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955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A960FAD-2CE1-7BC2-3204-CE36AE84C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AEEC947-F6F0-E47F-0ABD-6CC707C27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B9B90DC-C48B-7315-F05A-B2EB2E9F6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711261D-1D6C-1B8A-BF49-84EBF988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F10ADD1-D3BA-CF57-B1A5-F5C7B35A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7745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/>
              <a:t>Skriv</a:t>
            </a:r>
            <a:r>
              <a:rPr lang="en-US" dirty="0"/>
              <a:t> inn </a:t>
            </a:r>
            <a:r>
              <a:rPr lang="en-US" dirty="0" err="1"/>
              <a:t>overskrift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05600" y="1712745"/>
            <a:ext cx="4632960" cy="4389120"/>
          </a:xfrm>
        </p:spPr>
        <p:txBody>
          <a:bodyPr/>
          <a:lstStyle>
            <a:lvl1pPr marL="353475" indent="-353475">
              <a:buClr>
                <a:schemeClr val="accent1"/>
              </a:buClr>
              <a:buFont typeface="Wingdings" charset="2"/>
              <a:buChar char="§"/>
              <a:defRPr sz="2400"/>
            </a:lvl1pPr>
            <a:lvl2pPr marL="719649" indent="-245527">
              <a:buClr>
                <a:schemeClr val="accent1"/>
              </a:buClr>
              <a:buFont typeface="Wingdings" charset="2"/>
              <a:buChar char="§"/>
              <a:defRPr sz="1867"/>
            </a:lvl2pPr>
            <a:lvl3pPr marL="1193770" indent="-230712">
              <a:buClr>
                <a:schemeClr val="accent1"/>
              </a:buClr>
              <a:buFont typeface="Wingdings" charset="2"/>
              <a:buChar char="§"/>
              <a:defRPr sz="1867"/>
            </a:lvl3pPr>
            <a:lvl4pPr marL="1790655" indent="-230712">
              <a:buClr>
                <a:schemeClr val="accent1"/>
              </a:buClr>
              <a:buFont typeface="Wingdings" charset="2"/>
              <a:buChar char="§"/>
              <a:defRPr sz="1867"/>
            </a:lvl4pPr>
            <a:lvl5pPr marL="2266894" indent="-232828">
              <a:buClr>
                <a:schemeClr val="accent1"/>
              </a:buClr>
              <a:buFont typeface="Wingdings" charset="2"/>
              <a:buChar char="§"/>
              <a:defRPr sz="18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inn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 err="1"/>
              <a:t>Punktnivå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Punktnivå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Punktnivå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Punktnivå</a:t>
            </a:r>
            <a:r>
              <a:rPr lang="en-US" dirty="0"/>
              <a:t> 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1463040" y="1712744"/>
            <a:ext cx="4632960" cy="4389120"/>
          </a:xfrm>
        </p:spPr>
        <p:txBody>
          <a:bodyPr/>
          <a:lstStyle>
            <a:lvl1pPr marL="353475" indent="-353475">
              <a:buClr>
                <a:schemeClr val="accent1"/>
              </a:buClr>
              <a:buFont typeface="Wingdings" charset="2"/>
              <a:buChar char="§"/>
              <a:defRPr sz="2400"/>
            </a:lvl1pPr>
            <a:lvl2pPr marL="719649" indent="-245527">
              <a:buClr>
                <a:schemeClr val="accent1"/>
              </a:buClr>
              <a:buFont typeface="Wingdings" charset="2"/>
              <a:buChar char="§"/>
              <a:defRPr/>
            </a:lvl2pPr>
            <a:lvl3pPr marL="1193770" indent="-230712">
              <a:buClr>
                <a:schemeClr val="accent1"/>
              </a:buClr>
              <a:buFont typeface="Wingdings" charset="2"/>
              <a:buChar char="§"/>
              <a:defRPr/>
            </a:lvl3pPr>
            <a:lvl4pPr marL="1790655" indent="-230712">
              <a:buClr>
                <a:schemeClr val="accent1"/>
              </a:buClr>
              <a:buFont typeface="Wingdings" charset="2"/>
              <a:buChar char="§"/>
              <a:defRPr/>
            </a:lvl4pPr>
            <a:lvl5pPr marL="2266894" indent="-232828">
              <a:buClr>
                <a:schemeClr val="accent1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inn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 err="1"/>
              <a:t>Punktnivå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Punktnivå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Punktnivå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Punktnivå</a:t>
            </a:r>
            <a:r>
              <a:rPr lang="en-US" dirty="0"/>
              <a:t> 5</a:t>
            </a:r>
          </a:p>
        </p:txBody>
      </p:sp>
      <p:pic>
        <p:nvPicPr>
          <p:cNvPr id="8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186095" cy="517699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440000" y="1312544"/>
            <a:ext cx="10010811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10080960" y="6168325"/>
            <a:ext cx="1453952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67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25129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o kolonner, med undert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/>
              <a:t>Skriv</a:t>
            </a:r>
            <a:r>
              <a:rPr lang="en-US" dirty="0"/>
              <a:t> inn </a:t>
            </a:r>
            <a:r>
              <a:rPr lang="en-US" dirty="0" err="1"/>
              <a:t>overskrift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63040" y="1672544"/>
            <a:ext cx="4632960" cy="609600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1" i="0">
                <a:latin typeface="Trebuchet MS"/>
                <a:cs typeface="Trebuchet MS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inn </a:t>
            </a:r>
            <a:r>
              <a:rPr lang="en-US" dirty="0" err="1"/>
              <a:t>undertittel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827520" y="1672544"/>
            <a:ext cx="4632960" cy="609600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1" i="0">
                <a:latin typeface="Trebuchet MS"/>
                <a:cs typeface="Trebuchet MS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inn </a:t>
            </a:r>
            <a:r>
              <a:rPr lang="en-US" dirty="0" err="1"/>
              <a:t>undertittel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1463040" y="2463732"/>
            <a:ext cx="4632960" cy="365760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inn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 err="1"/>
              <a:t>Punktnivå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Punktnivå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Punktnivå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Punktnivå</a:t>
            </a:r>
            <a:r>
              <a:rPr lang="en-US" dirty="0"/>
              <a:t> 5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6827520" y="2463735"/>
            <a:ext cx="4632960" cy="365760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inn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 err="1"/>
              <a:t>Punktnivå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Punktnivå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Punktnivå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Punktnivå</a:t>
            </a:r>
            <a:r>
              <a:rPr lang="en-US" dirty="0"/>
              <a:t> 5</a:t>
            </a:r>
          </a:p>
        </p:txBody>
      </p:sp>
      <p:pic>
        <p:nvPicPr>
          <p:cNvPr id="10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186095" cy="5176999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440000" y="1312544"/>
            <a:ext cx="10010811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Plassholder for lysbildenummer 6"/>
          <p:cNvSpPr>
            <a:spLocks noGrp="1"/>
          </p:cNvSpPr>
          <p:nvPr>
            <p:ph type="sldNum" sz="quarter" idx="4"/>
          </p:nvPr>
        </p:nvSpPr>
        <p:spPr>
          <a:xfrm>
            <a:off x="10080960" y="6168325"/>
            <a:ext cx="1453952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67">
                <a:solidFill>
                  <a:schemeClr val="tx2"/>
                </a:solidFill>
              </a:defRPr>
            </a:lvl1pPr>
          </a:lstStyle>
          <a:p>
            <a:fld id="{01B1711C-DE5F-4AF9-AF40-E37E2E9FCF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9351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F62653-E8E4-2036-5654-4D88C9EF0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8CC256-6A01-E819-222D-0E9257F8A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DB6A6-7096-7A40-5E36-CF49F1CF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79FF92F-32FA-DC28-CF2F-D7306FC78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CD5B2B-A82E-1A43-4FA5-79DC25E26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245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8FD99F-D33D-0D27-099F-FA57ECC6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93E0A7F-1D45-4B6B-DF06-69672C9E8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02BE3E1-68CA-C6CB-776E-08736730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3B9D645-4390-0013-ACB5-9E80ACC90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206AC80-4EEF-0E50-B077-C21A9FC74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756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B49D01-FF3E-9610-B2CC-676ABBFC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9872D0B-1F6E-CFDB-4CE4-0C509C5D3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044F422-34B6-56E6-592C-1CEAA5329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497BEE8-D370-82C0-D756-B967E1E80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A7BCC5A-7272-C678-2F1A-3870BF4A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7B0F36D-B77B-3F2E-F63C-F459043DC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067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A9BFE5-5BC8-F180-CD03-36362807D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06A582D-0BC2-5885-797E-FF2DD53E0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C1492CC-6D54-F579-389F-188F441A7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72AECE6-21BF-C42F-3615-8E51E0A21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DE53576-BA7E-7AEA-A517-CA920E3AE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97E69B5-B735-F126-1A3C-E22FB4389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2394CAC-DF8E-59DE-F2FC-CD1860650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4C03E70-3F98-DF32-7588-2D54B137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47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9076DB-43EC-5658-5637-EE25597D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63F9631-7FB5-E5BA-EC0E-21290906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FABFCC0-DF55-43CC-45F6-DE35071A9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489271E-A946-9161-E1DA-B1062602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960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793E9AF-A389-F803-C1E3-7EAA58D9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1BC3FB5-24EF-B244-77DA-CC29664A6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02EC971-F82C-2325-C5B5-8566DC7CE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298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79DB5E-B74A-8FDF-F3CA-9FB20251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4E3E9F-E092-8068-0AB5-E9EB70166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DBACB3A-0FD3-BF8A-EAD6-5B850C983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CB010D6-986A-29C6-8F63-DED3EA08F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27A43A5-B548-2FBC-8067-303BED834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CA5F26F-BAEB-ABC1-B7B2-A18DC218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839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6784AE-D154-A67C-166F-A3FF0535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80ED693-7FC5-386E-A0A0-BE84CCF52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5DEAB70-5DE2-D945-91B9-58104D332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8988849-7119-A396-C080-4B347B15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42A5344-1936-A3DC-9AB3-D5A584622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4CA7302-2AA2-1F4B-23CD-B8B4F39B1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716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523AC6D-FEF6-3970-9020-9EB19062D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22AE3E2-8686-2405-E7A1-ADBB842FA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055CA02-FF1A-58BE-916E-F0AAA8A82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89F34-D828-4B33-A650-861A728263DE}" type="datetimeFigureOut">
              <a:rPr lang="nb-NO" smtClean="0"/>
              <a:t>20.10.2022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153053D-AA94-EFE4-F78E-D73CCCD445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BF5C309-5076-55B6-D084-EF616C842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38795-DC41-43C1-9759-BDB6D3C89E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525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st-ims@uis.n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student.uis.no/studieprogram-og-emner/samfunnsfag/statsvitenskap-bachelor/praksisopphold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8190" y="0"/>
            <a:ext cx="10010811" cy="1120668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r>
              <a:rPr lang="en-GB" dirty="0" err="1"/>
              <a:t>Hvordan</a:t>
            </a:r>
            <a:r>
              <a:rPr lang="en-GB" dirty="0"/>
              <a:t> </a:t>
            </a:r>
            <a:r>
              <a:rPr lang="en-GB" dirty="0" err="1"/>
              <a:t>søke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praksisemnet</a:t>
            </a:r>
            <a:r>
              <a:rPr lang="en-GB" dirty="0"/>
              <a:t>?</a:t>
            </a:r>
            <a:br>
              <a:rPr lang="en-GB" dirty="0"/>
            </a:br>
            <a:endParaRPr lang="en-GB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7801BC37-6A3C-027F-91AD-1272911B7175}"/>
              </a:ext>
            </a:extLst>
          </p:cNvPr>
          <p:cNvSpPr txBox="1"/>
          <p:nvPr/>
        </p:nvSpPr>
        <p:spPr>
          <a:xfrm>
            <a:off x="1463040" y="1508787"/>
            <a:ext cx="10297589" cy="5836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89" indent="-457189">
              <a:buFontTx/>
              <a:buChar char="-"/>
            </a:pPr>
            <a:r>
              <a:rPr lang="en-GB" sz="2133" dirty="0" err="1"/>
              <a:t>Søknad</a:t>
            </a:r>
            <a:r>
              <a:rPr lang="en-GB" sz="2133" dirty="0"/>
              <a:t> </a:t>
            </a:r>
            <a:r>
              <a:rPr lang="en-GB" sz="2133" dirty="0" err="1"/>
              <a:t>og</a:t>
            </a:r>
            <a:r>
              <a:rPr lang="en-GB" sz="2133" dirty="0"/>
              <a:t> </a:t>
            </a:r>
            <a:r>
              <a:rPr lang="en-GB" sz="2133" dirty="0" err="1"/>
              <a:t>motivasjonsbrev</a:t>
            </a:r>
            <a:r>
              <a:rPr lang="en-GB" sz="2133" dirty="0"/>
              <a:t> </a:t>
            </a:r>
            <a:r>
              <a:rPr lang="en-GB" sz="2133" u="sng" dirty="0" err="1"/>
              <a:t>til</a:t>
            </a:r>
            <a:r>
              <a:rPr lang="en-GB" sz="2133" u="sng" dirty="0"/>
              <a:t> </a:t>
            </a:r>
            <a:r>
              <a:rPr lang="en-GB" sz="2133" u="sng" dirty="0" err="1"/>
              <a:t>sammen</a:t>
            </a:r>
            <a:r>
              <a:rPr lang="en-GB" sz="2133" u="sng" dirty="0"/>
              <a:t> </a:t>
            </a:r>
            <a:r>
              <a:rPr lang="en-GB" sz="2133" dirty="0" err="1"/>
              <a:t>bør</a:t>
            </a:r>
            <a:r>
              <a:rPr lang="en-GB" sz="2133" dirty="0"/>
              <a:t> </a:t>
            </a:r>
            <a:r>
              <a:rPr lang="en-GB" sz="2133" dirty="0" err="1"/>
              <a:t>ikke</a:t>
            </a:r>
            <a:r>
              <a:rPr lang="en-GB" sz="2133" dirty="0"/>
              <a:t> </a:t>
            </a:r>
            <a:r>
              <a:rPr lang="en-GB" sz="2133" dirty="0" err="1"/>
              <a:t>overstige</a:t>
            </a:r>
            <a:r>
              <a:rPr lang="en-GB" sz="2133" dirty="0"/>
              <a:t> </a:t>
            </a:r>
            <a:r>
              <a:rPr lang="en-GB" sz="2133" dirty="0" err="1"/>
              <a:t>en</a:t>
            </a:r>
            <a:r>
              <a:rPr lang="en-GB" sz="2133" dirty="0"/>
              <a:t> </a:t>
            </a:r>
            <a:r>
              <a:rPr lang="en-GB" sz="2133" dirty="0" err="1"/>
              <a:t>halv</a:t>
            </a:r>
            <a:r>
              <a:rPr lang="en-GB" sz="2133" dirty="0"/>
              <a:t> side (CV </a:t>
            </a:r>
            <a:r>
              <a:rPr lang="en-GB" sz="2133" dirty="0" err="1"/>
              <a:t>kommer</a:t>
            </a:r>
            <a:r>
              <a:rPr lang="en-GB" sz="2133" dirty="0"/>
              <a:t> i </a:t>
            </a:r>
            <a:r>
              <a:rPr lang="en-GB" sz="2133" dirty="0" err="1"/>
              <a:t>tillegg</a:t>
            </a:r>
            <a:r>
              <a:rPr lang="en-GB" sz="2133" dirty="0"/>
              <a:t>) </a:t>
            </a:r>
          </a:p>
          <a:p>
            <a:pPr marL="457189" indent="-457189">
              <a:buFontTx/>
              <a:buChar char="-"/>
            </a:pPr>
            <a:r>
              <a:rPr lang="nb-NO" sz="2133" dirty="0"/>
              <a:t>Generell søknad: Hvorfor vil du i praksis?</a:t>
            </a:r>
          </a:p>
          <a:p>
            <a:pPr marL="457189" indent="-457189">
              <a:buFontTx/>
              <a:buChar char="-"/>
            </a:pPr>
            <a:r>
              <a:rPr lang="nb-NO" sz="2133" dirty="0"/>
              <a:t>Spesifikt motivasjonsbrev: Hvorfor vil du søke på denne virksomheten? (skriv ett kort brev til tre ulike virksomheter)</a:t>
            </a:r>
          </a:p>
          <a:p>
            <a:endParaRPr lang="nb-NO" sz="2133" dirty="0">
              <a:solidFill>
                <a:srgbClr val="319BD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nb-NO" sz="2133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Send søknad til:  </a:t>
            </a:r>
            <a:r>
              <a:rPr lang="nb-NO" sz="2133" dirty="0">
                <a:solidFill>
                  <a:srgbClr val="319BD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post-ims@uis.no</a:t>
            </a:r>
            <a:endParaRPr lang="en-GB" sz="2133" dirty="0"/>
          </a:p>
          <a:p>
            <a:pPr>
              <a:buFontTx/>
              <a:buChar char="-"/>
            </a:pPr>
            <a:endParaRPr lang="en-GB" sz="2133" dirty="0"/>
          </a:p>
          <a:p>
            <a:pPr>
              <a:buFontTx/>
              <a:buChar char="-"/>
            </a:pPr>
            <a:r>
              <a:rPr lang="en-GB" sz="2133" dirty="0" err="1"/>
              <a:t>Tidsfrist</a:t>
            </a:r>
            <a:r>
              <a:rPr lang="en-GB" sz="2133" dirty="0"/>
              <a:t> – 1. </a:t>
            </a:r>
            <a:r>
              <a:rPr lang="en-GB" sz="2133" dirty="0" err="1"/>
              <a:t>nov</a:t>
            </a:r>
            <a:r>
              <a:rPr lang="en-GB" sz="2133" dirty="0"/>
              <a:t>!</a:t>
            </a:r>
          </a:p>
          <a:p>
            <a:pPr>
              <a:buFontTx/>
              <a:buChar char="-"/>
            </a:pPr>
            <a:endParaRPr lang="en-GB" sz="2133" dirty="0"/>
          </a:p>
          <a:p>
            <a:pPr>
              <a:buFontTx/>
              <a:buChar char="-"/>
            </a:pPr>
            <a:r>
              <a:rPr lang="en-GB" sz="2133" dirty="0" err="1"/>
              <a:t>Oppgi</a:t>
            </a:r>
            <a:r>
              <a:rPr lang="en-GB" sz="2133" dirty="0"/>
              <a:t> </a:t>
            </a:r>
            <a:r>
              <a:rPr lang="en-GB" sz="2133" dirty="0" err="1"/>
              <a:t>riktig</a:t>
            </a:r>
            <a:r>
              <a:rPr lang="en-GB" sz="2133" dirty="0"/>
              <a:t> e-post </a:t>
            </a:r>
            <a:r>
              <a:rPr lang="en-GB" sz="2133" dirty="0" err="1"/>
              <a:t>og</a:t>
            </a:r>
            <a:r>
              <a:rPr lang="en-GB" sz="2133" dirty="0"/>
              <a:t> </a:t>
            </a:r>
            <a:r>
              <a:rPr lang="en-GB" sz="2133" dirty="0" err="1"/>
              <a:t>telefonnummer</a:t>
            </a:r>
            <a:r>
              <a:rPr lang="en-GB" sz="2133" dirty="0"/>
              <a:t> i CV-</a:t>
            </a:r>
            <a:r>
              <a:rPr lang="en-GB" sz="2133" dirty="0" err="1"/>
              <a:t>en</a:t>
            </a:r>
            <a:endParaRPr lang="en-GB" sz="2133" dirty="0"/>
          </a:p>
          <a:p>
            <a:pPr>
              <a:buFontTx/>
              <a:buChar char="-"/>
            </a:pPr>
            <a:endParaRPr lang="en-GB" sz="2133" dirty="0"/>
          </a:p>
          <a:p>
            <a:pPr>
              <a:buFontTx/>
              <a:buChar char="-"/>
            </a:pPr>
            <a:r>
              <a:rPr lang="en-GB" sz="2133" dirty="0" err="1"/>
              <a:t>Vær</a:t>
            </a:r>
            <a:r>
              <a:rPr lang="en-GB" sz="2133" dirty="0"/>
              <a:t> </a:t>
            </a:r>
            <a:r>
              <a:rPr lang="en-GB" sz="2133" dirty="0" err="1"/>
              <a:t>tilgjengelig</a:t>
            </a:r>
            <a:r>
              <a:rPr lang="en-GB" sz="2133" dirty="0"/>
              <a:t>!</a:t>
            </a:r>
          </a:p>
          <a:p>
            <a:pPr>
              <a:buFontTx/>
              <a:buChar char="-"/>
            </a:pPr>
            <a:endParaRPr lang="en-GB" sz="2133" dirty="0"/>
          </a:p>
          <a:p>
            <a:pPr>
              <a:buFontTx/>
              <a:buChar char="-"/>
            </a:pPr>
            <a:r>
              <a:rPr lang="en-GB" sz="2133" dirty="0" err="1"/>
              <a:t>Sjekk</a:t>
            </a:r>
            <a:r>
              <a:rPr lang="en-GB" sz="2133" dirty="0"/>
              <a:t> ut</a:t>
            </a:r>
            <a:r>
              <a:rPr lang="en-GB" sz="2133" dirty="0">
                <a:hlinkClick r:id="rId4"/>
              </a:rPr>
              <a:t>https://student.uis.no/studieprogram-og-emner/samfunnsfag/statsvitenskap-bachelor/praksisopphold/</a:t>
            </a:r>
            <a:endParaRPr lang="en-GB" sz="2133" dirty="0"/>
          </a:p>
          <a:p>
            <a:pPr>
              <a:buFontTx/>
              <a:buChar char="-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3750233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Hva skjer videre?</a:t>
            </a:r>
          </a:p>
        </p:txBody>
      </p:sp>
      <p:sp>
        <p:nvSpPr>
          <p:cNvPr id="7" name="Plassholder for tekst 6"/>
          <p:cNvSpPr>
            <a:spLocks noGrp="1"/>
          </p:cNvSpPr>
          <p:nvPr>
            <p:ph type="body" idx="1"/>
          </p:nvPr>
        </p:nvSpPr>
        <p:spPr>
          <a:xfrm>
            <a:off x="899200" y="1605161"/>
            <a:ext cx="4632960" cy="609600"/>
          </a:xfrm>
        </p:spPr>
        <p:txBody>
          <a:bodyPr/>
          <a:lstStyle/>
          <a:p>
            <a:pPr algn="ctr"/>
            <a:r>
              <a:rPr lang="nb-NO" dirty="0"/>
              <a:t>For studenter</a:t>
            </a:r>
            <a:endParaRPr lang="en-GB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b-NO" dirty="0"/>
              <a:t>For virksomhet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91091" y="2282145"/>
            <a:ext cx="4992555" cy="403760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nb-NO" sz="1867" dirty="0"/>
              <a:t>Søknadsfrist </a:t>
            </a:r>
            <a:r>
              <a:rPr lang="nb-NO" sz="1867" u="sng" dirty="0"/>
              <a:t>1. november</a:t>
            </a:r>
          </a:p>
          <a:p>
            <a:pPr lvl="1">
              <a:buFontTx/>
              <a:buChar char="-"/>
            </a:pPr>
            <a:r>
              <a:rPr lang="nb-NO" sz="1600" dirty="0"/>
              <a:t>Generelt søknadsbrev: Hvorfor vil du i praksis?</a:t>
            </a:r>
          </a:p>
          <a:p>
            <a:pPr lvl="1">
              <a:buFontTx/>
              <a:buChar char="-"/>
            </a:pPr>
            <a:r>
              <a:rPr lang="nb-NO" sz="1600" dirty="0"/>
              <a:t>Spesifikt motivasjonsbrev: Hvorfor vil du søke på denne virksomheten? (skriv ett kort brev til tre ulike virksomheter)</a:t>
            </a:r>
          </a:p>
          <a:p>
            <a:pPr lvl="1">
              <a:buFontTx/>
              <a:buChar char="-"/>
            </a:pPr>
            <a:r>
              <a:rPr lang="nb-NO" sz="1600" dirty="0"/>
              <a:t>CV</a:t>
            </a:r>
          </a:p>
          <a:p>
            <a:pPr>
              <a:buFontTx/>
              <a:buChar char="-"/>
            </a:pPr>
            <a:r>
              <a:rPr lang="nb-NO" sz="1867" u="sng" dirty="0"/>
              <a:t>7. november </a:t>
            </a:r>
            <a:r>
              <a:rPr lang="nb-NO" sz="1867" dirty="0"/>
              <a:t>– informasjon om beslutning (på e-post).</a:t>
            </a:r>
          </a:p>
          <a:p>
            <a:pPr>
              <a:buFontTx/>
              <a:buChar char="-"/>
            </a:pPr>
            <a:r>
              <a:rPr lang="nb-NO" sz="1867" dirty="0"/>
              <a:t>Obligatorisk møte </a:t>
            </a:r>
            <a:r>
              <a:rPr lang="nb-NO" sz="1867" u="sng" dirty="0"/>
              <a:t>10. november </a:t>
            </a:r>
            <a:r>
              <a:rPr lang="nb-NO" sz="1867" dirty="0"/>
              <a:t>for de som skal på intervju.</a:t>
            </a:r>
          </a:p>
          <a:p>
            <a:pPr>
              <a:buFontTx/>
              <a:buChar char="-"/>
            </a:pPr>
            <a:r>
              <a:rPr lang="nb-NO" sz="1867" dirty="0"/>
              <a:t>2-3 intervjuer. Virksomhet tar kontakt</a:t>
            </a:r>
          </a:p>
          <a:p>
            <a:pPr>
              <a:buFontTx/>
              <a:buChar char="-"/>
            </a:pPr>
            <a:r>
              <a:rPr lang="nb-NO" sz="1867" dirty="0"/>
              <a:t>Beslutning: du kan få jobben eller avslag. Du kan takke ja/nei. Dette går via UiS.</a:t>
            </a:r>
          </a:p>
          <a:p>
            <a:pPr>
              <a:buFontTx/>
              <a:buChar char="-"/>
            </a:pPr>
            <a:r>
              <a:rPr lang="nb-NO" sz="1867" dirty="0"/>
              <a:t>Avklaring innen 1. desember hvor du skal jobbe.</a:t>
            </a:r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4"/>
          </p:nvPr>
        </p:nvSpPr>
        <p:spPr>
          <a:xfrm>
            <a:off x="6827520" y="2463735"/>
            <a:ext cx="4632960" cy="4117789"/>
          </a:xfrm>
        </p:spPr>
        <p:txBody>
          <a:bodyPr>
            <a:normAutofit fontScale="85000" lnSpcReduction="10000"/>
          </a:bodyPr>
          <a:lstStyle/>
          <a:p>
            <a:r>
              <a:rPr lang="nb-NO" u="sng" dirty="0"/>
              <a:t>7. november </a:t>
            </a:r>
            <a:r>
              <a:rPr lang="nb-NO" dirty="0"/>
              <a:t>– informasjon om studenter som skal kalles inn på intervju.</a:t>
            </a:r>
          </a:p>
          <a:p>
            <a:r>
              <a:rPr lang="nb-NO" dirty="0"/>
              <a:t>Virksomhet har ansvar for å avtale og gjennomføre intervju (innen 21. nov.).</a:t>
            </a:r>
          </a:p>
          <a:p>
            <a:r>
              <a:rPr lang="nb-NO" dirty="0"/>
              <a:t>Beslutning etter intervju videreformidles raskt til meg (slik at jeg kan fase de som ikke er valgt videre).</a:t>
            </a:r>
          </a:p>
          <a:p>
            <a:r>
              <a:rPr lang="nb-NO" dirty="0"/>
              <a:t>Det er </a:t>
            </a:r>
            <a:r>
              <a:rPr lang="nb-NO" u="sng" dirty="0"/>
              <a:t>UiS</a:t>
            </a:r>
            <a:r>
              <a:rPr lang="nb-NO" dirty="0"/>
              <a:t> som tilbyr studenten praksisplass.</a:t>
            </a:r>
          </a:p>
          <a:p>
            <a:r>
              <a:rPr lang="nb-NO" dirty="0"/>
              <a:t>Alt skal være landet innen </a:t>
            </a:r>
            <a:r>
              <a:rPr lang="nb-NO" u="sng" dirty="0"/>
              <a:t>28. november</a:t>
            </a:r>
          </a:p>
          <a:p>
            <a:r>
              <a:rPr lang="nb-NO" dirty="0"/>
              <a:t>Ha et oppstartsmøte med student før jul, avklaring hva, hvor og når for oppstart i </a:t>
            </a:r>
            <a:r>
              <a:rPr lang="nb-NO" u="sng" dirty="0"/>
              <a:t>uke 2-4.</a:t>
            </a:r>
          </a:p>
          <a:p>
            <a:endParaRPr lang="nb-NO" dirty="0"/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1376587" y="1712385"/>
            <a:ext cx="815413" cy="4389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u="sng" dirty="0"/>
          </a:p>
          <a:p>
            <a:pPr marL="0" indent="0">
              <a:buNone/>
            </a:pPr>
            <a:endParaRPr lang="nb-NO" u="sng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0" name="Rektangel 9"/>
          <p:cNvSpPr/>
          <p:nvPr/>
        </p:nvSpPr>
        <p:spPr>
          <a:xfrm>
            <a:off x="9168342" y="260648"/>
            <a:ext cx="2784309" cy="14118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600" dirty="0"/>
              <a:t>I denne faser har vi behov for raske avklaringer. Her trenger vi å samarbeide godt og tett</a:t>
            </a:r>
            <a:r>
              <a:rPr lang="nb-NO" sz="1600" dirty="0">
                <a:sym typeface="Wingdings" panose="05000000000000000000" pitchFamily="2" charset="2"/>
              </a:rPr>
              <a:t></a:t>
            </a:r>
            <a:r>
              <a:rPr lang="nb-NO" sz="1600" dirty="0"/>
              <a:t> </a:t>
            </a:r>
          </a:p>
          <a:p>
            <a:pPr algn="ctr"/>
            <a:endParaRPr lang="en-GB" sz="1600" dirty="0"/>
          </a:p>
        </p:txBody>
      </p:sp>
      <p:sp>
        <p:nvSpPr>
          <p:cNvPr id="12" name="Rektangel 11"/>
          <p:cNvSpPr/>
          <p:nvPr/>
        </p:nvSpPr>
        <p:spPr>
          <a:xfrm>
            <a:off x="335360" y="260648"/>
            <a:ext cx="2880320" cy="1451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600" dirty="0"/>
              <a:t>Sjekk e-posten din. Vi bruker din studentmail – konsekvent </a:t>
            </a:r>
            <a:endParaRPr lang="en-GB" sz="1600" dirty="0"/>
          </a:p>
        </p:txBody>
      </p:sp>
      <p:sp>
        <p:nvSpPr>
          <p:cNvPr id="13" name="Hjerte 12"/>
          <p:cNvSpPr/>
          <p:nvPr/>
        </p:nvSpPr>
        <p:spPr>
          <a:xfrm>
            <a:off x="4884391" y="1367977"/>
            <a:ext cx="2208245" cy="1440160"/>
          </a:xfrm>
          <a:prstGeom prst="hear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67" dirty="0"/>
              <a:t>Uis + student+ kontaktperson = team </a:t>
            </a:r>
            <a:endParaRPr lang="en-GB" sz="1467" dirty="0"/>
          </a:p>
        </p:txBody>
      </p:sp>
    </p:spTree>
    <p:extLst>
      <p:ext uri="{BB962C8B-B14F-4D97-AF65-F5344CB8AC3E}">
        <p14:creationId xmlns:p14="http://schemas.microsoft.com/office/powerpoint/2010/main" val="321783927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323</Words>
  <Application>Microsoft Office PowerPoint</Application>
  <PresentationFormat>Widescreen</PresentationFormat>
  <Paragraphs>37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Wingdings</vt:lpstr>
      <vt:lpstr>Office-tema</vt:lpstr>
      <vt:lpstr>  Hvordan søke på praksisemnet? </vt:lpstr>
      <vt:lpstr>Hva skjer videre?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Hvordan søke på praksisemnet? </dc:title>
  <dc:creator>Solveig Grønnestad</dc:creator>
  <cp:lastModifiedBy>Magda Hognestad</cp:lastModifiedBy>
  <cp:revision>2</cp:revision>
  <dcterms:created xsi:type="dcterms:W3CDTF">2022-10-18T14:48:59Z</dcterms:created>
  <dcterms:modified xsi:type="dcterms:W3CDTF">2022-10-20T10:29:29Z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7fce66-bf2d-46b5-b59a-9f0018501bcd_Enabled">
    <vt:lpwstr>true</vt:lpwstr>
  </property>
  <property fmtid="{D5CDD505-2E9C-101B-9397-08002B2CF9AE}" pid="3" name="MSIP_Label_2b7fce66-bf2d-46b5-b59a-9f0018501bcd_SetDate">
    <vt:lpwstr>2022-10-18T14:48:59Z</vt:lpwstr>
  </property>
  <property fmtid="{D5CDD505-2E9C-101B-9397-08002B2CF9AE}" pid="4" name="MSIP_Label_2b7fce66-bf2d-46b5-b59a-9f0018501bcd_Method">
    <vt:lpwstr>Standard</vt:lpwstr>
  </property>
  <property fmtid="{D5CDD505-2E9C-101B-9397-08002B2CF9AE}" pid="5" name="MSIP_Label_2b7fce66-bf2d-46b5-b59a-9f0018501bcd_Name">
    <vt:lpwstr>s_Intern</vt:lpwstr>
  </property>
  <property fmtid="{D5CDD505-2E9C-101B-9397-08002B2CF9AE}" pid="6" name="MSIP_Label_2b7fce66-bf2d-46b5-b59a-9f0018501bcd_SiteId">
    <vt:lpwstr>f8a213d2-8f6c-400d-9e74-4e8b475316c6</vt:lpwstr>
  </property>
  <property fmtid="{D5CDD505-2E9C-101B-9397-08002B2CF9AE}" pid="7" name="MSIP_Label_2b7fce66-bf2d-46b5-b59a-9f0018501bcd_ActionId">
    <vt:lpwstr>d59d4aff-364c-43db-93cc-7f4d2349e896</vt:lpwstr>
  </property>
  <property fmtid="{D5CDD505-2E9C-101B-9397-08002B2CF9AE}" pid="8" name="MSIP_Label_2b7fce66-bf2d-46b5-b59a-9f0018501bcd_ContentBits">
    <vt:lpwstr>0</vt:lpwstr>
  </property>
</Properties>
</file>