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8" r:id="rId2"/>
    <p:sldId id="269" r:id="rId3"/>
    <p:sldId id="271" r:id="rId4"/>
    <p:sldId id="274" r:id="rId5"/>
    <p:sldId id="273" r:id="rId6"/>
    <p:sldId id="272" r:id="rId7"/>
    <p:sldId id="275" r:id="rId8"/>
    <p:sldId id="276" r:id="rId9"/>
    <p:sldId id="277"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54384" autoAdjust="0"/>
  </p:normalViewPr>
  <p:slideViewPr>
    <p:cSldViewPr snapToGrid="0">
      <p:cViewPr varScale="1">
        <p:scale>
          <a:sx n="66" d="100"/>
          <a:sy n="66" d="100"/>
        </p:scale>
        <p:origin x="29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3D403-E3CC-4E1A-BD7C-D82D86503599}" type="datetimeFigureOut">
              <a:rPr lang="nb-NO" smtClean="0"/>
              <a:t>09.01.2025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00BCE-4B8F-4CF3-AD41-331F60ACF56C}" type="slidenum">
              <a:rPr lang="nb-NO" smtClean="0"/>
              <a:t>‹#›</a:t>
            </a:fld>
            <a:endParaRPr lang="nb-NO"/>
          </a:p>
        </p:txBody>
      </p:sp>
    </p:spTree>
    <p:extLst>
      <p:ext uri="{BB962C8B-B14F-4D97-AF65-F5344CB8AC3E}">
        <p14:creationId xmlns:p14="http://schemas.microsoft.com/office/powerpoint/2010/main" val="38635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baseline="0" dirty="0">
              <a:solidFill>
                <a:schemeClr val="tx1"/>
              </a:solidFill>
              <a:latin typeface="+mn-lt"/>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3FE0F-4155-4859-944A-90FAB01289A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19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2</a:t>
            </a:fld>
            <a:endParaRPr lang="nb-NO"/>
          </a:p>
        </p:txBody>
      </p:sp>
    </p:spTree>
    <p:extLst>
      <p:ext uri="{BB962C8B-B14F-4D97-AF65-F5344CB8AC3E}">
        <p14:creationId xmlns:p14="http://schemas.microsoft.com/office/powerpoint/2010/main" val="234413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b="0" i="1" u="none" strike="noStrike" baseline="0" dirty="0">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3</a:t>
            </a:fld>
            <a:endParaRPr lang="nb-NO"/>
          </a:p>
        </p:txBody>
      </p:sp>
    </p:spTree>
    <p:extLst>
      <p:ext uri="{BB962C8B-B14F-4D97-AF65-F5344CB8AC3E}">
        <p14:creationId xmlns:p14="http://schemas.microsoft.com/office/powerpoint/2010/main" val="179371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dirty="0">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4</a:t>
            </a:fld>
            <a:endParaRPr lang="nb-NO"/>
          </a:p>
        </p:txBody>
      </p:sp>
    </p:spTree>
    <p:extLst>
      <p:ext uri="{BB962C8B-B14F-4D97-AF65-F5344CB8AC3E}">
        <p14:creationId xmlns:p14="http://schemas.microsoft.com/office/powerpoint/2010/main" val="107753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5</a:t>
            </a:fld>
            <a:endParaRPr lang="nb-NO"/>
          </a:p>
        </p:txBody>
      </p:sp>
    </p:spTree>
    <p:extLst>
      <p:ext uri="{BB962C8B-B14F-4D97-AF65-F5344CB8AC3E}">
        <p14:creationId xmlns:p14="http://schemas.microsoft.com/office/powerpoint/2010/main" val="176688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b="0" i="0" u="none" strike="noStrike" baseline="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6</a:t>
            </a:fld>
            <a:endParaRPr lang="nb-NO"/>
          </a:p>
        </p:txBody>
      </p:sp>
    </p:spTree>
    <p:extLst>
      <p:ext uri="{BB962C8B-B14F-4D97-AF65-F5344CB8AC3E}">
        <p14:creationId xmlns:p14="http://schemas.microsoft.com/office/powerpoint/2010/main" val="399194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b="0" i="0" u="none" strike="noStrike" baseline="0" dirty="0">
              <a:solidFill>
                <a:srgbClr val="000000"/>
              </a:solidFill>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7</a:t>
            </a:fld>
            <a:endParaRPr lang="nb-NO"/>
          </a:p>
        </p:txBody>
      </p:sp>
    </p:spTree>
    <p:extLst>
      <p:ext uri="{BB962C8B-B14F-4D97-AF65-F5344CB8AC3E}">
        <p14:creationId xmlns:p14="http://schemas.microsoft.com/office/powerpoint/2010/main" val="279151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dirty="0">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8</a:t>
            </a:fld>
            <a:endParaRPr lang="nb-NO"/>
          </a:p>
        </p:txBody>
      </p:sp>
    </p:spTree>
    <p:extLst>
      <p:ext uri="{BB962C8B-B14F-4D97-AF65-F5344CB8AC3E}">
        <p14:creationId xmlns:p14="http://schemas.microsoft.com/office/powerpoint/2010/main" val="400509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b="0" i="1" u="none" strike="noStrike" baseline="0" dirty="0">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9</a:t>
            </a:fld>
            <a:endParaRPr lang="nb-NO"/>
          </a:p>
        </p:txBody>
      </p:sp>
    </p:spTree>
    <p:extLst>
      <p:ext uri="{BB962C8B-B14F-4D97-AF65-F5344CB8AC3E}">
        <p14:creationId xmlns:p14="http://schemas.microsoft.com/office/powerpoint/2010/main" val="390195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42FF1B-FB51-4139-A7A6-B8DB1E0E9E2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A3AA168-83BC-4430-99FE-7EB230B4C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DBD8CC3-2F33-4010-B5BE-13E61F99D9A9}"/>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1FF9C2E3-4431-4530-8223-9750E9FE231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BCACA1-B63D-4844-9F4F-F9042F3F7C91}"/>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272955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057AE7-1983-4B14-AD1A-60E8466979D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F138F64-AC45-4424-911C-AC6A7B54577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5708F1C-B2E1-4883-A3FD-37709D02E6FA}"/>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09D718FA-DF65-4288-9EFB-2579E0858C6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036B20-FBA8-4CEC-94F3-C3A842407400}"/>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79987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615074D-B1C1-4877-9045-E7E4C85018A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EA90442-1E78-4AC0-AFF6-67E6D3CAAA6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E63795-FB21-4342-B6C7-95FD177CA803}"/>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F9FDE182-9A75-4C1D-8F44-DADC1ECFE2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340C2D-38AD-4855-AEFB-AFF60AB0F785}"/>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82277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B0B575-B13D-48F1-AD6F-48B0946470C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6B9B3A6-EE23-42F5-8C8E-AF23BF1ABDA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E4875A-647F-494B-997C-A16CDC8CA453}"/>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08C302F8-EAC4-4F32-A879-B28F3FC2677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8002893-2F80-4DE2-89B4-7B4C8EF474DE}"/>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60198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B7704-CA8B-4244-A4BA-C2F1EF67E4C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F50F7A7-5213-4902-A5E3-BC1839FE4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91F42DF-4561-4434-AAB8-C65EAF5B294A}"/>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64721794-F667-4181-8EFA-92639E2AD64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22C6A62-9D82-4B84-8271-FA0745A01F33}"/>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103759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224FDD-D2E0-4B1B-920C-FFA4755517C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72A60CA-BC76-4237-80A4-722C5F18965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F706C14-4862-4CA0-A9EA-28085706B7D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B70F589-A188-483C-A193-802087317017}"/>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6" name="Plassholder for bunntekst 5">
            <a:extLst>
              <a:ext uri="{FF2B5EF4-FFF2-40B4-BE49-F238E27FC236}">
                <a16:creationId xmlns:a16="http://schemas.microsoft.com/office/drawing/2014/main" id="{4CF7B7D6-E2F1-4046-8B34-6EAFCAC3E6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311BC75-0E92-43B2-97CF-B5398B8F5EAF}"/>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34622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8281B2-346C-4DB3-B666-74F32B938A1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4D3353C-5351-4C86-B4DD-E04415626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64EECD1-9C26-4CAA-B537-1A5AE78B545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169A59D-747E-47CE-B4D8-392EEAA76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892622B-CE0E-4D95-805F-C2D32B4B298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DAD1D7B-31A3-4A50-9BCF-8D6B8DF84333}"/>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8" name="Plassholder for bunntekst 7">
            <a:extLst>
              <a:ext uri="{FF2B5EF4-FFF2-40B4-BE49-F238E27FC236}">
                <a16:creationId xmlns:a16="http://schemas.microsoft.com/office/drawing/2014/main" id="{0B492566-1D62-4AD8-B0AA-6603195FE23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45D50AF-B7AE-452B-BC90-8BB9461C4E2E}"/>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267245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B431A5-8F4F-4A4E-A64E-F4A10DBB5D5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1DA8EC-8423-4280-ABAF-1BB068B9A10B}"/>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4" name="Plassholder for bunntekst 3">
            <a:extLst>
              <a:ext uri="{FF2B5EF4-FFF2-40B4-BE49-F238E27FC236}">
                <a16:creationId xmlns:a16="http://schemas.microsoft.com/office/drawing/2014/main" id="{3039F159-1058-4474-AD58-E057CD965E2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F57F46B-02AC-4769-9673-3DAFF7204C86}"/>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213535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38FC7BB-275B-4E45-A4B0-F3E405726D5A}"/>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3" name="Plassholder for bunntekst 2">
            <a:extLst>
              <a:ext uri="{FF2B5EF4-FFF2-40B4-BE49-F238E27FC236}">
                <a16:creationId xmlns:a16="http://schemas.microsoft.com/office/drawing/2014/main" id="{0A82A0CA-F063-4EA2-9E37-6A448304DAD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1FFF9DA-6F2A-47C8-B834-EEB153E7804E}"/>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156535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FB1733-7F2C-4A76-8151-64B4E357F5F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5B8E4EC-EED8-4D64-BFE5-ABB0CE15ED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67900E5-C587-4996-9EA6-2FCABB17E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BCFDFD2-B3F4-45E7-B39E-05B68D9F45E6}"/>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6" name="Plassholder for bunntekst 5">
            <a:extLst>
              <a:ext uri="{FF2B5EF4-FFF2-40B4-BE49-F238E27FC236}">
                <a16:creationId xmlns:a16="http://schemas.microsoft.com/office/drawing/2014/main" id="{730F13CF-1735-4A85-A85C-3626E2AF510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29A523-8775-4F03-9080-16E612D41804}"/>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291804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72CBDC-6778-470F-8658-0D15B633DCF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F877140-7A7F-4D4A-8EB5-EF19024B4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60753A7-50D5-4EC7-90B7-713FEE2D3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D1D2B42-A413-4722-B168-CE44B74ADF01}"/>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6" name="Plassholder for bunntekst 5">
            <a:extLst>
              <a:ext uri="{FF2B5EF4-FFF2-40B4-BE49-F238E27FC236}">
                <a16:creationId xmlns:a16="http://schemas.microsoft.com/office/drawing/2014/main" id="{273B2019-5126-47F9-8D5A-594164714C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47F56B2-D678-4E99-9B51-AD699CFD0716}"/>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64125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F7F36CF-B15A-41C4-8ABB-3DCCD7563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641C3BE-C72D-45F9-84EC-153879D07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21DC6B-2B44-41EA-98C6-DEB1DD91B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8B121217-0D0F-447D-8C89-569E31F43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B845C98-9B7C-4456-A40F-E80F06449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1C2A3-E84A-47E2-A4EE-DF1F60FB72F6}" type="slidenum">
              <a:rPr lang="nb-NO" smtClean="0"/>
              <a:t>‹#›</a:t>
            </a:fld>
            <a:endParaRPr lang="nb-NO"/>
          </a:p>
        </p:txBody>
      </p:sp>
    </p:spTree>
    <p:extLst>
      <p:ext uri="{BB962C8B-B14F-4D97-AF65-F5344CB8AC3E}">
        <p14:creationId xmlns:p14="http://schemas.microsoft.com/office/powerpoint/2010/main" val="2489378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8nY-02E5j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vimeo.com/513300716/bfdbfa573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8.uis.no/fag/ROBUST/lyd/Smileoevelsen.m4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BB65C97B-8AF9-49ED-9D8F-30025DDA9495}"/>
              </a:ext>
            </a:extLst>
          </p:cNvPr>
          <p:cNvPicPr>
            <a:picLocks noChangeAspect="1"/>
          </p:cNvPicPr>
          <p:nvPr/>
        </p:nvPicPr>
        <p:blipFill>
          <a:blip r:embed="rId3"/>
          <a:stretch>
            <a:fillRect/>
          </a:stretch>
        </p:blipFill>
        <p:spPr>
          <a:xfrm>
            <a:off x="920624" y="1688154"/>
            <a:ext cx="2782800" cy="1878391"/>
          </a:xfrm>
          <a:prstGeom prst="rect">
            <a:avLst/>
          </a:prstGeom>
        </p:spPr>
      </p:pic>
      <p:sp>
        <p:nvSpPr>
          <p:cNvPr id="12" name="TekstSylinder 11">
            <a:extLst>
              <a:ext uri="{FF2B5EF4-FFF2-40B4-BE49-F238E27FC236}">
                <a16:creationId xmlns:a16="http://schemas.microsoft.com/office/drawing/2014/main" id="{15D4B1FD-FEE5-4E19-8363-07DDE68625DA}"/>
              </a:ext>
            </a:extLst>
          </p:cNvPr>
          <p:cNvSpPr txBox="1"/>
          <p:nvPr/>
        </p:nvSpPr>
        <p:spPr>
          <a:xfrm>
            <a:off x="0" y="6356350"/>
            <a:ext cx="34133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92278F"/>
                </a:solidFill>
                <a:effectLst/>
                <a:uLnTx/>
                <a:uFillTx/>
                <a:latin typeface="Cavolini" panose="03000502040302020204" pitchFamily="66" charset="0"/>
                <a:ea typeface="+mn-ea"/>
                <a:cs typeface="Cavolini" panose="03000502040302020204" pitchFamily="66" charset="0"/>
              </a:rPr>
              <a:t>©Læringsmiljøsenteret</a:t>
            </a:r>
          </a:p>
        </p:txBody>
      </p:sp>
      <p:sp>
        <p:nvSpPr>
          <p:cNvPr id="14" name="TekstSylinder 13">
            <a:extLst>
              <a:ext uri="{FF2B5EF4-FFF2-40B4-BE49-F238E27FC236}">
                <a16:creationId xmlns:a16="http://schemas.microsoft.com/office/drawing/2014/main" id="{0C38CF58-A8E9-4B14-92E0-B0DF4804E392}"/>
              </a:ext>
            </a:extLst>
          </p:cNvPr>
          <p:cNvSpPr txBox="1"/>
          <p:nvPr/>
        </p:nvSpPr>
        <p:spPr>
          <a:xfrm>
            <a:off x="6110607" y="5417105"/>
            <a:ext cx="4872563" cy="646331"/>
          </a:xfrm>
          <a:prstGeom prst="rect">
            <a:avLst/>
          </a:prstGeom>
          <a:noFill/>
        </p:spPr>
        <p:txBody>
          <a:bodyPr wrap="square" rtlCol="0">
            <a:spAutoFit/>
          </a:bodyPr>
          <a:lstStyle/>
          <a:p>
            <a:pPr lvl="0" algn="ctr">
              <a:defRPr/>
            </a:pPr>
            <a:r>
              <a:rPr kumimoji="0" lang="nb-NO" sz="1800" b="1" i="0" u="none" strike="noStrike" kern="1200" cap="none" spc="0" normalizeH="0" baseline="0" noProof="0" dirty="0">
                <a:ln>
                  <a:noFill/>
                </a:ln>
                <a:solidFill>
                  <a:prstClr val="white"/>
                </a:solidFill>
                <a:effectLst/>
                <a:uLnTx/>
                <a:uFillTx/>
                <a:latin typeface="Cavolini" panose="020B0502040204020203" pitchFamily="66" charset="0"/>
                <a:ea typeface="+mn-ea"/>
                <a:cs typeface="Cavolini" panose="020B0502040204020203" pitchFamily="66" charset="0"/>
              </a:rPr>
              <a:t>Time 2: </a:t>
            </a:r>
            <a:r>
              <a:rPr lang="nb-NO" b="1" dirty="0">
                <a:solidFill>
                  <a:prstClr val="white"/>
                </a:solidFill>
                <a:latin typeface="Cavolini" panose="020B0502040204020203" pitchFamily="66" charset="0"/>
                <a:cs typeface="Cavolini" panose="020B0502040204020203" pitchFamily="66" charset="0"/>
              </a:rPr>
              <a:t>Sammenhengen mellom tanke, følelse og handling</a:t>
            </a:r>
            <a:endParaRPr kumimoji="0" lang="nb-NO" sz="1800" b="1" i="0" u="none" strike="noStrike" kern="1200" cap="none" spc="0" normalizeH="0" baseline="0" noProof="0" dirty="0">
              <a:ln>
                <a:noFill/>
              </a:ln>
              <a:solidFill>
                <a:prstClr val="white"/>
              </a:solidFill>
              <a:effectLst/>
              <a:uLnTx/>
              <a:uFillTx/>
              <a:latin typeface="Cavolini" panose="020B0502040204020203" pitchFamily="66" charset="0"/>
              <a:ea typeface="+mn-ea"/>
              <a:cs typeface="Cavolini" panose="020B0502040204020203" pitchFamily="66" charset="0"/>
            </a:endParaRPr>
          </a:p>
        </p:txBody>
      </p:sp>
      <p:pic>
        <p:nvPicPr>
          <p:cNvPr id="2" name="Bilde 1">
            <a:extLst>
              <a:ext uri="{FF2B5EF4-FFF2-40B4-BE49-F238E27FC236}">
                <a16:creationId xmlns:a16="http://schemas.microsoft.com/office/drawing/2014/main" id="{47E6C757-2155-4824-BBAE-976CDDA3B7AA}"/>
              </a:ext>
            </a:extLst>
          </p:cNvPr>
          <p:cNvPicPr>
            <a:picLocks noChangeAspect="1"/>
          </p:cNvPicPr>
          <p:nvPr/>
        </p:nvPicPr>
        <p:blipFill>
          <a:blip r:embed="rId4"/>
          <a:stretch>
            <a:fillRect/>
          </a:stretch>
        </p:blipFill>
        <p:spPr>
          <a:xfrm>
            <a:off x="6800767" y="1645727"/>
            <a:ext cx="3492242" cy="3566545"/>
          </a:xfrm>
          <a:prstGeom prst="rect">
            <a:avLst/>
          </a:prstGeom>
        </p:spPr>
      </p:pic>
    </p:spTree>
    <p:extLst>
      <p:ext uri="{BB962C8B-B14F-4D97-AF65-F5344CB8AC3E}">
        <p14:creationId xmlns:p14="http://schemas.microsoft.com/office/powerpoint/2010/main" val="118886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Timens tema</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a:bodyPr>
          <a:lstStyle/>
          <a:p>
            <a:r>
              <a:rPr lang="nb-NO" sz="2600" dirty="0">
                <a:latin typeface="Cavolini" panose="03000502040302020204" pitchFamily="66" charset="0"/>
                <a:cs typeface="Cavolini" panose="03000502040302020204" pitchFamily="66" charset="0"/>
              </a:rPr>
              <a:t>Til denne timen:</a:t>
            </a:r>
          </a:p>
          <a:p>
            <a:pPr lvl="1"/>
            <a:r>
              <a:rPr lang="nb-NO" sz="2200" dirty="0">
                <a:latin typeface="Cavolini" panose="03000502040302020204" pitchFamily="66" charset="0"/>
                <a:cs typeface="Cavolini" panose="03000502040302020204" pitchFamily="66" charset="0"/>
              </a:rPr>
              <a:t>Har dere kommet frem til noen strategier dere synes er gode for å regulere humøret?</a:t>
            </a:r>
          </a:p>
          <a:p>
            <a:pPr lvl="1"/>
            <a:r>
              <a:rPr lang="nb-NO" sz="2200" dirty="0">
                <a:latin typeface="Cavolini" panose="03000502040302020204" pitchFamily="66" charset="0"/>
                <a:cs typeface="Cavolini" panose="03000502040302020204" pitchFamily="66" charset="0"/>
              </a:rPr>
              <a:t>Hvordan var det å prøve ut øvelsen «værmelding hos deg»?</a:t>
            </a:r>
          </a:p>
          <a:p>
            <a:pPr lvl="1"/>
            <a:r>
              <a:rPr lang="nb-NO" sz="2200" dirty="0">
                <a:latin typeface="Cavolini" panose="03000502040302020204" pitchFamily="66" charset="0"/>
                <a:cs typeface="Cavolini" panose="03000502040302020204" pitchFamily="66" charset="0"/>
              </a:rPr>
              <a:t>Hva er det </a:t>
            </a:r>
            <a:r>
              <a:rPr lang="nb-NO" sz="2200" dirty="0" err="1">
                <a:latin typeface="Cavolini" panose="03000502040302020204" pitchFamily="66" charset="0"/>
                <a:cs typeface="Cavolini" panose="03000502040302020204" pitchFamily="66" charset="0"/>
              </a:rPr>
              <a:t>Atlars</a:t>
            </a:r>
            <a:r>
              <a:rPr lang="nb-NO" sz="2200" dirty="0">
                <a:latin typeface="Cavolini" panose="03000502040302020204" pitchFamily="66" charset="0"/>
                <a:cs typeface="Cavolini" panose="03000502040302020204" pitchFamily="66" charset="0"/>
              </a:rPr>
              <a:t> forsøker å si i sangen «Det ordne seg»?</a:t>
            </a:r>
          </a:p>
          <a:p>
            <a:pPr marL="457200" lvl="1" indent="0">
              <a:buNone/>
            </a:pPr>
            <a:endParaRPr lang="nb-NO" sz="2200" dirty="0">
              <a:latin typeface="Cavolini" panose="03000502040302020204" pitchFamily="66" charset="0"/>
              <a:cs typeface="Cavolini" panose="03000502040302020204" pitchFamily="66" charset="0"/>
            </a:endParaRPr>
          </a:p>
          <a:p>
            <a:r>
              <a:rPr lang="nb-NO" sz="2600" dirty="0">
                <a:latin typeface="Cavolini" panose="03000502040302020204" pitchFamily="66" charset="0"/>
                <a:cs typeface="Cavolini" panose="03000502040302020204" pitchFamily="66" charset="0"/>
              </a:rPr>
              <a:t>Tema for timen: Hvordan vi tenker om en 	     hendelse påvirker hvordan vi føler oss</a:t>
            </a:r>
            <a:endParaRPr lang="nb-NO" sz="2600" dirty="0"/>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spTree>
    <p:extLst>
      <p:ext uri="{BB962C8B-B14F-4D97-AF65-F5344CB8AC3E}">
        <p14:creationId xmlns:p14="http://schemas.microsoft.com/office/powerpoint/2010/main" val="257331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Tankens kraft</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a:bodyPr>
          <a:lstStyle/>
          <a:p>
            <a:r>
              <a:rPr lang="nb-NO" sz="2800" dirty="0">
                <a:latin typeface="Cavolini" panose="03000502040302020204" pitchFamily="66" charset="0"/>
                <a:cs typeface="Cavolini" panose="03000502040302020204" pitchFamily="66" charset="0"/>
              </a:rPr>
              <a:t>Første del av klippet:</a:t>
            </a:r>
          </a:p>
          <a:p>
            <a:pPr lvl="1"/>
            <a:r>
              <a:rPr lang="nb-NO" dirty="0">
                <a:latin typeface="Cavolini" panose="03000502040302020204" pitchFamily="66" charset="0"/>
                <a:cs typeface="Cavolini" panose="03000502040302020204" pitchFamily="66" charset="0"/>
              </a:rPr>
              <a:t>Hva tror dere prinsessen føler?</a:t>
            </a:r>
          </a:p>
          <a:p>
            <a:pPr lvl="1"/>
            <a:r>
              <a:rPr lang="nb-NO" dirty="0">
                <a:latin typeface="Cavolini" panose="03000502040302020204" pitchFamily="66" charset="0"/>
                <a:cs typeface="Cavolini" panose="03000502040302020204" pitchFamily="66" charset="0"/>
              </a:rPr>
              <a:t>Hvorfor tror dere hun føler slik?</a:t>
            </a:r>
          </a:p>
          <a:p>
            <a:pPr lvl="1"/>
            <a:r>
              <a:rPr lang="nb-NO" dirty="0">
                <a:latin typeface="Cavolini" panose="03000502040302020204" pitchFamily="66" charset="0"/>
                <a:cs typeface="Cavolini" panose="03000502040302020204" pitchFamily="66" charset="0"/>
              </a:rPr>
              <a:t>Hvilke tanker kan skape disse følelsene hos Fiona?</a:t>
            </a:r>
          </a:p>
          <a:p>
            <a:endParaRPr lang="nb-NO" sz="2800" dirty="0">
              <a:latin typeface="Cavolini" panose="03000502040302020204" pitchFamily="66" charset="0"/>
              <a:cs typeface="Cavolini" panose="03000502040302020204" pitchFamily="66" charset="0"/>
            </a:endParaRPr>
          </a:p>
          <a:p>
            <a:r>
              <a:rPr lang="nb-NO" sz="2800" dirty="0">
                <a:latin typeface="Cavolini" panose="03000502040302020204" pitchFamily="66" charset="0"/>
                <a:cs typeface="Cavolini" panose="03000502040302020204" pitchFamily="66" charset="0"/>
              </a:rPr>
              <a:t>Andre del av klippet:</a:t>
            </a:r>
          </a:p>
          <a:p>
            <a:pPr lvl="1"/>
            <a:r>
              <a:rPr lang="nb-NO" dirty="0">
                <a:latin typeface="Cavolini" panose="03000502040302020204" pitchFamily="66" charset="0"/>
                <a:cs typeface="Cavolini" panose="03000502040302020204" pitchFamily="66" charset="0"/>
              </a:rPr>
              <a:t>Hva tror dere Shrek føler?</a:t>
            </a:r>
          </a:p>
          <a:p>
            <a:pPr lvl="1"/>
            <a:r>
              <a:rPr lang="nb-NO" dirty="0">
                <a:latin typeface="Cavolini" panose="03000502040302020204" pitchFamily="66" charset="0"/>
                <a:cs typeface="Cavolini" panose="03000502040302020204" pitchFamily="66" charset="0"/>
              </a:rPr>
              <a:t>Hvorfor tror dere Shrek føler slik?</a:t>
            </a:r>
          </a:p>
          <a:p>
            <a:pPr lvl="1"/>
            <a:r>
              <a:rPr lang="nb-NO" dirty="0">
                <a:latin typeface="Cavolini" panose="03000502040302020204" pitchFamily="66" charset="0"/>
                <a:cs typeface="Cavolini" panose="03000502040302020204" pitchFamily="66" charset="0"/>
              </a:rPr>
              <a:t>Hvilke tanker kan skape disse følelsene hos Shrek?</a:t>
            </a:r>
          </a:p>
          <a:p>
            <a:endParaRPr lang="nb-NO" sz="2800" dirty="0">
              <a:latin typeface="Cavolini" panose="03000502040302020204" pitchFamily="66" charset="0"/>
              <a:cs typeface="Cavolini" panose="03000502040302020204" pitchFamily="66" charset="0"/>
            </a:endParaRP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pic>
        <p:nvPicPr>
          <p:cNvPr id="2" name="Bilde 1">
            <a:hlinkClick r:id="rId4"/>
            <a:extLst>
              <a:ext uri="{FF2B5EF4-FFF2-40B4-BE49-F238E27FC236}">
                <a16:creationId xmlns:a16="http://schemas.microsoft.com/office/drawing/2014/main" id="{B8C6019D-7E89-49EC-811D-EA0793BF506C}"/>
              </a:ext>
            </a:extLst>
          </p:cNvPr>
          <p:cNvPicPr>
            <a:picLocks noChangeAspect="1"/>
          </p:cNvPicPr>
          <p:nvPr/>
        </p:nvPicPr>
        <p:blipFill>
          <a:blip r:embed="rId5"/>
          <a:stretch>
            <a:fillRect/>
          </a:stretch>
        </p:blipFill>
        <p:spPr>
          <a:xfrm>
            <a:off x="8204308" y="207828"/>
            <a:ext cx="3149492" cy="2552131"/>
          </a:xfrm>
          <a:prstGeom prst="rect">
            <a:avLst/>
          </a:prstGeom>
        </p:spPr>
      </p:pic>
    </p:spTree>
    <p:extLst>
      <p:ext uri="{BB962C8B-B14F-4D97-AF65-F5344CB8AC3E}">
        <p14:creationId xmlns:p14="http://schemas.microsoft.com/office/powerpoint/2010/main" val="50691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Tankens kraft</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fontScale="92500" lnSpcReduction="20000"/>
          </a:bodyPr>
          <a:lstStyle/>
          <a:p>
            <a:r>
              <a:rPr lang="nb-NO" sz="2800" dirty="0">
                <a:latin typeface="Cavolini" panose="03000502040302020204" pitchFamily="66" charset="0"/>
                <a:cs typeface="Cavolini" panose="03000502040302020204" pitchFamily="66" charset="0"/>
              </a:rPr>
              <a:t>Hva dere tenker om en situasjon, påvirker følelsene deres.</a:t>
            </a:r>
          </a:p>
          <a:p>
            <a:r>
              <a:rPr lang="nb-NO" sz="2800" dirty="0">
                <a:latin typeface="Cavolini" panose="03000502040302020204" pitchFamily="66" charset="0"/>
                <a:cs typeface="Cavolini" panose="03000502040302020204" pitchFamily="66" charset="0"/>
              </a:rPr>
              <a:t>Dere kan tenke positive tanker som gir behagelige følelser.</a:t>
            </a:r>
          </a:p>
          <a:p>
            <a:r>
              <a:rPr lang="nb-NO" sz="2800" dirty="0">
                <a:latin typeface="Cavolini" panose="03000502040302020204" pitchFamily="66" charset="0"/>
                <a:cs typeface="Cavolini" panose="03000502040302020204" pitchFamily="66" charset="0"/>
              </a:rPr>
              <a:t>Dere kan tenke negative tanker som gir ubehagelige følelser.</a:t>
            </a:r>
          </a:p>
          <a:p>
            <a:r>
              <a:rPr lang="nb-NO" sz="2800" dirty="0">
                <a:latin typeface="Cavolini" panose="03000502040302020204" pitchFamily="66" charset="0"/>
                <a:cs typeface="Cavolini" panose="03000502040302020204" pitchFamily="66" charset="0"/>
              </a:rPr>
              <a:t>Det dere gjør, kan også påvirke tankene og følelsene deres.</a:t>
            </a:r>
          </a:p>
          <a:p>
            <a:r>
              <a:rPr lang="nb-NO" sz="2800" dirty="0">
                <a:latin typeface="Cavolini" panose="03000502040302020204" pitchFamily="66" charset="0"/>
                <a:cs typeface="Cavolini" panose="03000502040302020204" pitchFamily="66" charset="0"/>
              </a:rPr>
              <a:t>Positive tanker, som gir behagelige følelser, fører oftere til handlinger som hjelper dere.</a:t>
            </a:r>
          </a:p>
          <a:p>
            <a:endParaRPr lang="nb-NO" sz="2800" dirty="0">
              <a:latin typeface="Cavolini" panose="03000502040302020204" pitchFamily="66" charset="0"/>
              <a:cs typeface="Cavolini" panose="03000502040302020204" pitchFamily="66" charset="0"/>
            </a:endParaRPr>
          </a:p>
          <a:p>
            <a:r>
              <a:rPr lang="nb-NO" sz="2800" dirty="0">
                <a:latin typeface="Cavolini" panose="03000502040302020204" pitchFamily="66" charset="0"/>
                <a:cs typeface="Cavolini" panose="03000502040302020204" pitchFamily="66" charset="0"/>
              </a:rPr>
              <a:t>Hva kan dere gjøre for å føle dere bedre?</a:t>
            </a:r>
          </a:p>
          <a:p>
            <a:endParaRPr lang="nb-NO" sz="2800" dirty="0">
              <a:latin typeface="Cavolini" panose="03000502040302020204" pitchFamily="66" charset="0"/>
              <a:cs typeface="Cavolini" panose="03000502040302020204" pitchFamily="66" charset="0"/>
            </a:endParaRP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spTree>
    <p:extLst>
      <p:ext uri="{BB962C8B-B14F-4D97-AF65-F5344CB8AC3E}">
        <p14:creationId xmlns:p14="http://schemas.microsoft.com/office/powerpoint/2010/main" val="209286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pPr algn="ctr"/>
            <a:r>
              <a:rPr lang="nb-NO" dirty="0">
                <a:latin typeface="Cavolini" panose="03000502040302020204" pitchFamily="66" charset="0"/>
                <a:cs typeface="Cavolini" panose="03000502040302020204" pitchFamily="66" charset="0"/>
              </a:rPr>
              <a:t>Sviker</a:t>
            </a:r>
            <a:endParaRPr lang="nb-NO" dirty="0"/>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pic>
        <p:nvPicPr>
          <p:cNvPr id="2" name="Bilde 1">
            <a:hlinkClick r:id="rId4"/>
            <a:extLst>
              <a:ext uri="{FF2B5EF4-FFF2-40B4-BE49-F238E27FC236}">
                <a16:creationId xmlns:a16="http://schemas.microsoft.com/office/drawing/2014/main" id="{EFBD7BC0-7994-4E8A-85AE-19496BD3B303}"/>
              </a:ext>
            </a:extLst>
          </p:cNvPr>
          <p:cNvPicPr>
            <a:picLocks noChangeAspect="1"/>
          </p:cNvPicPr>
          <p:nvPr/>
        </p:nvPicPr>
        <p:blipFill>
          <a:blip r:embed="rId5"/>
          <a:stretch>
            <a:fillRect/>
          </a:stretch>
        </p:blipFill>
        <p:spPr>
          <a:xfrm>
            <a:off x="2757467" y="1763061"/>
            <a:ext cx="5524244" cy="4476466"/>
          </a:xfrm>
          <a:prstGeom prst="rect">
            <a:avLst/>
          </a:prstGeom>
        </p:spPr>
      </p:pic>
    </p:spTree>
    <p:extLst>
      <p:ext uri="{BB962C8B-B14F-4D97-AF65-F5344CB8AC3E}">
        <p14:creationId xmlns:p14="http://schemas.microsoft.com/office/powerpoint/2010/main" val="29625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Sviker</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fontScale="85000" lnSpcReduction="20000"/>
          </a:bodyPr>
          <a:lstStyle/>
          <a:p>
            <a:r>
              <a:rPr lang="nb-NO" sz="2800" dirty="0">
                <a:latin typeface="Cavolini" panose="03000502040302020204" pitchFamily="66" charset="0"/>
                <a:cs typeface="Cavolini" panose="03000502040302020204" pitchFamily="66" charset="0"/>
              </a:rPr>
              <a:t>Hva tenkte Sofie da hun så meldingen?</a:t>
            </a:r>
          </a:p>
          <a:p>
            <a:endParaRPr lang="nb-NO" sz="2800" dirty="0">
              <a:latin typeface="Cavolini" panose="03000502040302020204" pitchFamily="66" charset="0"/>
              <a:cs typeface="Cavolini" panose="03000502040302020204" pitchFamily="66" charset="0"/>
            </a:endParaRPr>
          </a:p>
          <a:p>
            <a:r>
              <a:rPr lang="nb-NO" sz="2800" dirty="0">
                <a:latin typeface="Cavolini" panose="03000502040302020204" pitchFamily="66" charset="0"/>
                <a:cs typeface="Cavolini" panose="03000502040302020204" pitchFamily="66" charset="0"/>
              </a:rPr>
              <a:t>Gitt at tanken er riktig, hvilken følelse vil Sofie kunne få?</a:t>
            </a:r>
          </a:p>
          <a:p>
            <a:endParaRPr lang="nb-NO" sz="2800" dirty="0">
              <a:latin typeface="Cavolini" panose="03000502040302020204" pitchFamily="66" charset="0"/>
              <a:cs typeface="Cavolini" panose="03000502040302020204" pitchFamily="66" charset="0"/>
            </a:endParaRPr>
          </a:p>
          <a:p>
            <a:r>
              <a:rPr lang="nb-NO" sz="2800" dirty="0">
                <a:latin typeface="Cavolini" panose="03000502040302020204" pitchFamily="66" charset="0"/>
                <a:cs typeface="Cavolini" panose="03000502040302020204" pitchFamily="66" charset="0"/>
              </a:rPr>
              <a:t>Gitt at tanken og følelsen er riktig, hvilken handlingstrang vil Sofie kunne få?</a:t>
            </a:r>
          </a:p>
          <a:p>
            <a:endParaRPr lang="nb-NO" sz="2800" dirty="0">
              <a:latin typeface="Cavolini" panose="03000502040302020204" pitchFamily="66" charset="0"/>
              <a:cs typeface="Cavolini" panose="03000502040302020204" pitchFamily="66" charset="0"/>
            </a:endParaRPr>
          </a:p>
          <a:p>
            <a:r>
              <a:rPr lang="nb-NO" sz="2800" dirty="0">
                <a:latin typeface="Cavolini" panose="03000502040302020204" pitchFamily="66" charset="0"/>
                <a:cs typeface="Cavolini" panose="03000502040302020204" pitchFamily="66" charset="0"/>
              </a:rPr>
              <a:t>Gitt at tanken, følelsen og handlingstrangen er riktig, hvordan handler Sofie? </a:t>
            </a:r>
          </a:p>
          <a:p>
            <a:endParaRPr lang="nb-NO" sz="2800" dirty="0">
              <a:latin typeface="Cavolini" panose="03000502040302020204" pitchFamily="66" charset="0"/>
              <a:cs typeface="Cavolini" panose="03000502040302020204" pitchFamily="66" charset="0"/>
            </a:endParaRPr>
          </a:p>
          <a:p>
            <a:r>
              <a:rPr lang="nb-NO" sz="2800" dirty="0">
                <a:latin typeface="Cavolini" panose="03000502040302020204" pitchFamily="66" charset="0"/>
                <a:cs typeface="Cavolini" panose="03000502040302020204" pitchFamily="66" charset="0"/>
              </a:rPr>
              <a:t>Ser dere at tanker er viktige for hvordan dere           forholder dere til situasjoner? På hvilken måte?</a:t>
            </a:r>
          </a:p>
          <a:p>
            <a:endParaRPr lang="nb-NO" sz="2800" dirty="0">
              <a:latin typeface="Cavolini" panose="03000502040302020204" pitchFamily="66" charset="0"/>
              <a:cs typeface="Cavolini" panose="03000502040302020204" pitchFamily="66" charset="0"/>
            </a:endParaRP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pic>
        <p:nvPicPr>
          <p:cNvPr id="4" name="Bilde 3">
            <a:extLst>
              <a:ext uri="{FF2B5EF4-FFF2-40B4-BE49-F238E27FC236}">
                <a16:creationId xmlns:a16="http://schemas.microsoft.com/office/drawing/2014/main" id="{455FA35B-4D27-4E01-BF17-E077CF30F090}"/>
              </a:ext>
            </a:extLst>
          </p:cNvPr>
          <p:cNvPicPr>
            <a:picLocks noChangeAspect="1"/>
          </p:cNvPicPr>
          <p:nvPr/>
        </p:nvPicPr>
        <p:blipFill>
          <a:blip r:embed="rId4"/>
          <a:stretch>
            <a:fillRect/>
          </a:stretch>
        </p:blipFill>
        <p:spPr>
          <a:xfrm>
            <a:off x="10200978" y="224651"/>
            <a:ext cx="1554240" cy="2139587"/>
          </a:xfrm>
          <a:prstGeom prst="rect">
            <a:avLst/>
          </a:prstGeom>
        </p:spPr>
      </p:pic>
    </p:spTree>
    <p:extLst>
      <p:ext uri="{BB962C8B-B14F-4D97-AF65-F5344CB8AC3E}">
        <p14:creationId xmlns:p14="http://schemas.microsoft.com/office/powerpoint/2010/main" val="23063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pPr algn="ctr"/>
            <a:r>
              <a:rPr lang="nb-NO" dirty="0">
                <a:latin typeface="Cavolini" panose="03000502040302020204" pitchFamily="66" charset="0"/>
                <a:cs typeface="Cavolini" panose="03000502040302020204" pitchFamily="66" charset="0"/>
              </a:rPr>
              <a:t>Smileøvelse</a:t>
            </a:r>
            <a:endParaRPr lang="nb-NO" dirty="0"/>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pic>
        <p:nvPicPr>
          <p:cNvPr id="9" name="Bilde 8">
            <a:hlinkClick r:id="rId4"/>
            <a:extLst>
              <a:ext uri="{FF2B5EF4-FFF2-40B4-BE49-F238E27FC236}">
                <a16:creationId xmlns:a16="http://schemas.microsoft.com/office/drawing/2014/main" id="{AC1CCC93-2859-46D7-80AF-46A9C1E7957F}"/>
              </a:ext>
            </a:extLst>
          </p:cNvPr>
          <p:cNvPicPr>
            <a:picLocks noChangeAspect="1"/>
          </p:cNvPicPr>
          <p:nvPr/>
        </p:nvPicPr>
        <p:blipFill>
          <a:blip r:embed="rId5"/>
          <a:stretch>
            <a:fillRect/>
          </a:stretch>
        </p:blipFill>
        <p:spPr>
          <a:xfrm>
            <a:off x="2322467" y="1490662"/>
            <a:ext cx="6972300" cy="3876675"/>
          </a:xfrm>
          <a:prstGeom prst="rect">
            <a:avLst/>
          </a:prstGeom>
        </p:spPr>
      </p:pic>
    </p:spTree>
    <p:extLst>
      <p:ext uri="{BB962C8B-B14F-4D97-AF65-F5344CB8AC3E}">
        <p14:creationId xmlns:p14="http://schemas.microsoft.com/office/powerpoint/2010/main" val="177502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Oppgaver til neste gang</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a:bodyPr>
          <a:lstStyle/>
          <a:p>
            <a:r>
              <a:rPr lang="nb-NO" sz="2600" b="0" i="0" dirty="0">
                <a:effectLst/>
                <a:latin typeface="Cavolini" panose="03000502040302020204" pitchFamily="66" charset="0"/>
                <a:cs typeface="Cavolini" panose="03000502040302020204" pitchFamily="66" charset="0"/>
              </a:rPr>
              <a:t>Tenk gjennom:</a:t>
            </a:r>
          </a:p>
          <a:p>
            <a:pPr lvl="1"/>
            <a:endParaRPr lang="nb-NO" sz="2200" b="0" i="0" dirty="0">
              <a:effectLst/>
              <a:latin typeface="Cavolini" panose="03000502040302020204" pitchFamily="66" charset="0"/>
              <a:cs typeface="Cavolini" panose="03000502040302020204" pitchFamily="66" charset="0"/>
            </a:endParaRPr>
          </a:p>
          <a:p>
            <a:pPr lvl="1"/>
            <a:r>
              <a:rPr lang="nb-NO" sz="2200" b="0" i="0" dirty="0">
                <a:effectLst/>
                <a:latin typeface="Cavolini" panose="03000502040302020204" pitchFamily="66" charset="0"/>
                <a:cs typeface="Cavolini" panose="03000502040302020204" pitchFamily="66" charset="0"/>
              </a:rPr>
              <a:t>Hvilke tanker kan du ha som kan gjøre at du føler deg bedre?</a:t>
            </a:r>
          </a:p>
          <a:p>
            <a:pPr lvl="1"/>
            <a:endParaRPr lang="nb-NO" sz="2200" b="0" i="0" dirty="0">
              <a:effectLst/>
              <a:latin typeface="Cavolini" panose="03000502040302020204" pitchFamily="66" charset="0"/>
              <a:cs typeface="Cavolini" panose="03000502040302020204" pitchFamily="66" charset="0"/>
            </a:endParaRPr>
          </a:p>
          <a:p>
            <a:pPr lvl="1"/>
            <a:r>
              <a:rPr lang="nb-NO" sz="2200" b="0" i="0" dirty="0">
                <a:effectLst/>
                <a:latin typeface="Cavolini" panose="03000502040302020204" pitchFamily="66" charset="0"/>
                <a:cs typeface="Cavolini" panose="03000502040302020204" pitchFamily="66" charset="0"/>
              </a:rPr>
              <a:t>Er det noen tanker som oppleves som bedre enn andre?</a:t>
            </a:r>
          </a:p>
          <a:p>
            <a:pPr marL="800100" lvl="1" indent="-342900"/>
            <a:endParaRPr lang="nb-NO" sz="1800" b="0" i="0" dirty="0">
              <a:effectLst/>
              <a:latin typeface="Cavolini" panose="03000502040302020204" pitchFamily="66" charset="0"/>
              <a:cs typeface="Cavolini" panose="03000502040302020204" pitchFamily="66" charset="0"/>
            </a:endParaRP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pic>
        <p:nvPicPr>
          <p:cNvPr id="2" name="Bilde 1">
            <a:extLst>
              <a:ext uri="{FF2B5EF4-FFF2-40B4-BE49-F238E27FC236}">
                <a16:creationId xmlns:a16="http://schemas.microsoft.com/office/drawing/2014/main" id="{DF571854-480A-425D-B813-4A8A27B88C3E}"/>
              </a:ext>
            </a:extLst>
          </p:cNvPr>
          <p:cNvPicPr>
            <a:picLocks noChangeAspect="1"/>
          </p:cNvPicPr>
          <p:nvPr/>
        </p:nvPicPr>
        <p:blipFill>
          <a:blip r:embed="rId4"/>
          <a:stretch>
            <a:fillRect/>
          </a:stretch>
        </p:blipFill>
        <p:spPr>
          <a:xfrm>
            <a:off x="10200978" y="224651"/>
            <a:ext cx="1050963" cy="1825625"/>
          </a:xfrm>
          <a:prstGeom prst="rect">
            <a:avLst/>
          </a:prstGeom>
        </p:spPr>
      </p:pic>
    </p:spTree>
    <p:extLst>
      <p:ext uri="{BB962C8B-B14F-4D97-AF65-F5344CB8AC3E}">
        <p14:creationId xmlns:p14="http://schemas.microsoft.com/office/powerpoint/2010/main" val="1744141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Oppgaver til neste gang</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fontScale="92500" lnSpcReduction="20000"/>
          </a:bodyPr>
          <a:lstStyle/>
          <a:p>
            <a:r>
              <a:rPr lang="nb-NO" dirty="0">
                <a:latin typeface="Cavolini" panose="03000502040302020204" pitchFamily="66" charset="0"/>
                <a:cs typeface="Cavolini" panose="03000502040302020204" pitchFamily="66" charset="0"/>
              </a:rPr>
              <a:t>Prøv ut:</a:t>
            </a:r>
          </a:p>
          <a:p>
            <a:pPr lvl="1"/>
            <a:r>
              <a:rPr lang="nb-NO" dirty="0">
                <a:latin typeface="Cavolini" panose="03000502040302020204" pitchFamily="66" charset="0"/>
                <a:cs typeface="Cavolini" panose="03000502040302020204" pitchFamily="66" charset="0"/>
              </a:rPr>
              <a:t>Skriv ned en negativ og en positiv måte å tenke om en situasjon på, og hvordan følelsene blir ulike avhengig av hvordan du tenker om situasjonen.</a:t>
            </a:r>
          </a:p>
          <a:p>
            <a:pPr lvl="1"/>
            <a:r>
              <a:rPr lang="nb-NO" dirty="0">
                <a:latin typeface="Cavolini" panose="03000502040302020204" pitchFamily="66" charset="0"/>
                <a:cs typeface="Cavolini" panose="03000502040302020204" pitchFamily="66" charset="0"/>
              </a:rPr>
              <a:t>Prøv å bruke hjelpetanker neste gang du står i en vanskelig situasjon på skolen eller hjemme.</a:t>
            </a:r>
          </a:p>
          <a:p>
            <a:pPr lvl="1"/>
            <a:r>
              <a:rPr lang="nb-NO" dirty="0">
                <a:latin typeface="Cavolini" panose="03000502040302020204" pitchFamily="66" charset="0"/>
                <a:cs typeface="Cavolini" panose="03000502040302020204" pitchFamily="66" charset="0"/>
              </a:rPr>
              <a:t>Gjennomfør «smileøvelsen» fra lydfilen i ROBUST-appen.</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Gjør følgende:</a:t>
            </a:r>
          </a:p>
          <a:p>
            <a:pPr lvl="1"/>
            <a:r>
              <a:rPr lang="nb-NO" dirty="0">
                <a:latin typeface="Cavolini" panose="03000502040302020204" pitchFamily="66" charset="0"/>
                <a:cs typeface="Cavolini" panose="03000502040302020204" pitchFamily="66" charset="0"/>
              </a:rPr>
              <a:t>Dersom du opplever vanskelige følelser knyttet til en vurderingssituasjon, med faglige eller andre oppgaver, se om du kan bruke hjelpetanker og tenke på en annen måte om situasjonen. Legg merke til om du da opplever mindre negative eller mer positive følelser ved situasjonen. </a:t>
            </a:r>
          </a:p>
          <a:p>
            <a:endParaRPr lang="nb-NO" dirty="0">
              <a:latin typeface="Cavolini" panose="03000502040302020204" pitchFamily="66" charset="0"/>
              <a:cs typeface="Cavolini" panose="03000502040302020204" pitchFamily="66" charset="0"/>
            </a:endParaRPr>
          </a:p>
          <a:p>
            <a:pPr lvl="1"/>
            <a:endParaRPr lang="nb-NO" sz="1800" dirty="0">
              <a:latin typeface="Cavolini" panose="03000502040302020204" pitchFamily="66" charset="0"/>
              <a:cs typeface="Cavolini" panose="03000502040302020204" pitchFamily="66" charset="0"/>
            </a:endParaRP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pic>
        <p:nvPicPr>
          <p:cNvPr id="4" name="Bilde 3">
            <a:extLst>
              <a:ext uri="{FF2B5EF4-FFF2-40B4-BE49-F238E27FC236}">
                <a16:creationId xmlns:a16="http://schemas.microsoft.com/office/drawing/2014/main" id="{46933DCD-AA2A-4B1A-9732-2397E93E890A}"/>
              </a:ext>
            </a:extLst>
          </p:cNvPr>
          <p:cNvPicPr>
            <a:picLocks noChangeAspect="1"/>
          </p:cNvPicPr>
          <p:nvPr/>
        </p:nvPicPr>
        <p:blipFill>
          <a:blip r:embed="rId4"/>
          <a:stretch>
            <a:fillRect/>
          </a:stretch>
        </p:blipFill>
        <p:spPr>
          <a:xfrm>
            <a:off x="10052156" y="365125"/>
            <a:ext cx="1301644" cy="1904704"/>
          </a:xfrm>
          <a:prstGeom prst="rect">
            <a:avLst/>
          </a:prstGeom>
        </p:spPr>
      </p:pic>
    </p:spTree>
    <p:extLst>
      <p:ext uri="{BB962C8B-B14F-4D97-AF65-F5344CB8AC3E}">
        <p14:creationId xmlns:p14="http://schemas.microsoft.com/office/powerpoint/2010/main" val="237960595"/>
      </p:ext>
    </p:extLst>
  </p:cSld>
  <p:clrMapOvr>
    <a:masterClrMapping/>
  </p:clrMapOvr>
</p:sld>
</file>

<file path=ppt/theme/theme1.xml><?xml version="1.0" encoding="utf-8"?>
<a:theme xmlns:a="http://schemas.openxmlformats.org/drawingml/2006/main" name="1_Office-tema">
  <a:themeElements>
    <a:clrScheme name="Fiolet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7fce66-bf2d-46b5-b59a-9f0018501bcd}" enabled="1" method="Standard" siteId="{f8a213d2-8f6c-400d-9e74-4e8b475316c6}" contentBits="0" removed="0"/>
</clbl:labelList>
</file>

<file path=docProps/app.xml><?xml version="1.0" encoding="utf-8"?>
<Properties xmlns="http://schemas.openxmlformats.org/officeDocument/2006/extended-properties" xmlns:vt="http://schemas.openxmlformats.org/officeDocument/2006/docPropsVTypes">
  <TotalTime>2022</TotalTime>
  <Words>443</Words>
  <Application>Microsoft Macintosh PowerPoint</Application>
  <PresentationFormat>Widescreen</PresentationFormat>
  <Paragraphs>70</Paragraphs>
  <Slides>9</Slides>
  <Notes>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Arial</vt:lpstr>
      <vt:lpstr>Calibri</vt:lpstr>
      <vt:lpstr>Calibri Light</vt:lpstr>
      <vt:lpstr>Cavolini</vt:lpstr>
      <vt:lpstr>1_Office-tema</vt:lpstr>
      <vt:lpstr>PowerPoint-presentasjon</vt:lpstr>
      <vt:lpstr>Timens tema</vt:lpstr>
      <vt:lpstr>Tankens kraft</vt:lpstr>
      <vt:lpstr>Tankens kraft</vt:lpstr>
      <vt:lpstr>Sviker</vt:lpstr>
      <vt:lpstr>Sviker</vt:lpstr>
      <vt:lpstr>Smileøvelse</vt:lpstr>
      <vt:lpstr>Oppgaver til neste gang</vt:lpstr>
      <vt:lpstr>Oppgaver til neste gang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Kjersti Balle Tharaldsen</dc:creator>
  <cp:lastModifiedBy>Torunn Helene Lindstad Fredriksen</cp:lastModifiedBy>
  <cp:revision>39</cp:revision>
  <dcterms:created xsi:type="dcterms:W3CDTF">2021-03-01T20:58:31Z</dcterms:created>
  <dcterms:modified xsi:type="dcterms:W3CDTF">2025-01-09T13:12:38Z</dcterms:modified>
</cp:coreProperties>
</file>