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8" r:id="rId2"/>
    <p:sldId id="262" r:id="rId3"/>
    <p:sldId id="264" r:id="rId4"/>
    <p:sldId id="265" r:id="rId5"/>
    <p:sldId id="267" r:id="rId6"/>
    <p:sldId id="263" r:id="rId7"/>
    <p:sldId id="266" r:id="rId8"/>
    <p:sldId id="261" r:id="rId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68904" autoAdjust="0"/>
  </p:normalViewPr>
  <p:slideViewPr>
    <p:cSldViewPr snapToGrid="0">
      <p:cViewPr varScale="1">
        <p:scale>
          <a:sx n="85" d="100"/>
          <a:sy n="85" d="100"/>
        </p:scale>
        <p:origin x="21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68B61F-9FDE-4C07-8FCF-12FAB722BAF0}" type="datetimeFigureOut">
              <a:rPr lang="nb-NO" smtClean="0"/>
              <a:t>09.01.2025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E15F4-B3FC-4CDE-81A5-07A61116991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6799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93FE0F-4155-4859-944A-90FAB01289A2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8196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nb-NO" sz="1200" dirty="0">
              <a:latin typeface="+mn-lt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6E15F4-B3FC-4CDE-81A5-07A611169919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5131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nb-NO" sz="1200" dirty="0">
              <a:latin typeface="+mn-lt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6E15F4-B3FC-4CDE-81A5-07A611169919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395577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nb-NO" sz="1200" dirty="0">
              <a:latin typeface="+mn-lt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6E15F4-B3FC-4CDE-81A5-07A611169919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335852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nb-NO" sz="1200" dirty="0">
              <a:latin typeface="+mn-lt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6E15F4-B3FC-4CDE-81A5-07A611169919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910923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6E15F4-B3FC-4CDE-81A5-07A611169919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363346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6E15F4-B3FC-4CDE-81A5-07A611169919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43814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nb-NO" sz="1200" dirty="0">
              <a:latin typeface="+mn-lt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93FE0F-4155-4859-944A-90FAB01289A2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5834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942FF1B-FB51-4139-A7A6-B8DB1E0E9E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5A3AA168-83BC-4430-99FE-7EB230B4CB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DBD8CC3-2F33-4010-B5BE-13E61F99D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B0BE-771C-4867-8F80-2BC0D951E3F2}" type="datetimeFigureOut">
              <a:rPr lang="nb-NO" smtClean="0"/>
              <a:t>09.01.2025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FF9C2E3-4431-4530-8223-9750E9FE2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BBCACA1-B63D-4844-9F4F-F9042F3F7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1C2A3-E84A-47E2-A4EE-DF1F60FB72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35273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B057AE7-1983-4B14-AD1A-60E846697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DF138F64-AC45-4424-911C-AC6A7B5457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5708F1C-B2E1-4883-A3FD-37709D02E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B0BE-771C-4867-8F80-2BC0D951E3F2}" type="datetimeFigureOut">
              <a:rPr lang="nb-NO" smtClean="0"/>
              <a:t>09.01.2025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9D718FA-DF65-4288-9EFB-2579E0858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1036B20-FBA8-4CEC-94F3-C3A842407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1C2A3-E84A-47E2-A4EE-DF1F60FB72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59714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9615074D-B1C1-4877-9045-E7E4C85018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0EA90442-1E78-4AC0-AFF6-67E6D3CAAA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3E63795-FB21-4342-B6C7-95FD177CA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B0BE-771C-4867-8F80-2BC0D951E3F2}" type="datetimeFigureOut">
              <a:rPr lang="nb-NO" smtClean="0"/>
              <a:t>09.01.2025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9FDE182-9A75-4C1D-8F44-DADC1ECFE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0340C2D-38AD-4855-AEFB-AFF60AB0F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1C2A3-E84A-47E2-A4EE-DF1F60FB72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85764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AB0B575-B13D-48F1-AD6F-48B094647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6B9B3A6-EE23-42F5-8C8E-AF23BF1ABD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2E4875A-647F-494B-997C-A16CDC8CA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B0BE-771C-4867-8F80-2BC0D951E3F2}" type="datetimeFigureOut">
              <a:rPr lang="nb-NO" smtClean="0"/>
              <a:t>09.01.2025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8C302F8-EAC4-4F32-A879-B28F3FC26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8002893-2F80-4DE2-89B4-7B4C8EF47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1C2A3-E84A-47E2-A4EE-DF1F60FB72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2282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7BB7704-CA8B-4244-A4BA-C2F1EF67E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F50F7A7-5213-4902-A5E3-BC1839FE4B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91F42DF-4561-4434-AAB8-C65EAF5B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B0BE-771C-4867-8F80-2BC0D951E3F2}" type="datetimeFigureOut">
              <a:rPr lang="nb-NO" smtClean="0"/>
              <a:t>09.01.2025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4721794-F667-4181-8EFA-92639E2AD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22C6A62-9D82-4B84-8271-FA0745A01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1C2A3-E84A-47E2-A4EE-DF1F60FB72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29593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0224FDD-D2E0-4B1B-920C-FFA475551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72A60CA-BC76-4237-80A4-722C5F1896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F706C14-4862-4CA0-A9EA-28085706B7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B70F589-A188-483C-A193-802087317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B0BE-771C-4867-8F80-2BC0D951E3F2}" type="datetimeFigureOut">
              <a:rPr lang="nb-NO" smtClean="0"/>
              <a:t>09.01.2025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CF7B7D6-E2F1-4046-8B34-6EAFCAC3E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311BC75-0E92-43B2-97CF-B5398B8F5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1C2A3-E84A-47E2-A4EE-DF1F60FB72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86109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98281B2-346C-4DB3-B666-74F32B938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4D3353C-5351-4C86-B4DD-E044156267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64EECD1-9C26-4CAA-B537-1A5AE78B54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3169A59D-747E-47CE-B4D8-392EEAA764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B892622B-CE0E-4D95-805F-C2D32B4B29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8DAD1D7B-31A3-4A50-9BCF-8D6B8DF84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B0BE-771C-4867-8F80-2BC0D951E3F2}" type="datetimeFigureOut">
              <a:rPr lang="nb-NO" smtClean="0"/>
              <a:t>09.01.2025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0B492566-1D62-4AD8-B0AA-6603195FE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845D50AF-B7AE-452B-BC90-8BB9461C4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1C2A3-E84A-47E2-A4EE-DF1F60FB72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558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4B431A5-8F4F-4A4E-A64E-F4A10DBB5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5B1DA8EC-8423-4280-ABAF-1BB068B9A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B0BE-771C-4867-8F80-2BC0D951E3F2}" type="datetimeFigureOut">
              <a:rPr lang="nb-NO" smtClean="0"/>
              <a:t>09.01.2025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3039F159-1058-4474-AD58-E057CD965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CF57F46B-02AC-4769-9673-3DAFF7204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1C2A3-E84A-47E2-A4EE-DF1F60FB72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02903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238FC7BB-275B-4E45-A4B0-F3E405726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B0BE-771C-4867-8F80-2BC0D951E3F2}" type="datetimeFigureOut">
              <a:rPr lang="nb-NO" smtClean="0"/>
              <a:t>09.01.2025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0A82A0CA-F063-4EA2-9E37-6A448304D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E1FFF9DA-6F2A-47C8-B834-EEB153E78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1C2A3-E84A-47E2-A4EE-DF1F60FB72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594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7FB1733-7F2C-4A76-8151-64B4E357F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5B8E4EC-EED8-4D64-BFE5-ABB0CE15E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767900E5-C587-4996-9EA6-2FCABB17E7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BCFDFD2-B3F4-45E7-B39E-05B68D9F4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B0BE-771C-4867-8F80-2BC0D951E3F2}" type="datetimeFigureOut">
              <a:rPr lang="nb-NO" smtClean="0"/>
              <a:t>09.01.2025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730F13CF-1735-4A85-A85C-3626E2AF5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229A523-8775-4F03-9080-16E612D41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1C2A3-E84A-47E2-A4EE-DF1F60FB72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50668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A72CBDC-6778-470F-8658-0D15B633D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1F877140-7A7F-4D4A-8EB5-EF19024B4F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60753A7-50D5-4EC7-90B7-713FEE2D3E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D1D2B42-A413-4722-B168-CE44B74AD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FB0BE-771C-4867-8F80-2BC0D951E3F2}" type="datetimeFigureOut">
              <a:rPr lang="nb-NO" smtClean="0"/>
              <a:t>09.01.2025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73B2019-5126-47F9-8D5A-594164714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47F56B2-D678-4E99-9B51-AD699CFD0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1C2A3-E84A-47E2-A4EE-DF1F60FB72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6821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CF7F36CF-B15A-41C4-8ABB-3DCCD7563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641C3BE-C72D-45F9-84EC-153879D070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321DC6B-2B44-41EA-98C6-DEB1DD91BE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FB0BE-771C-4867-8F80-2BC0D951E3F2}" type="datetimeFigureOut">
              <a:rPr lang="nb-NO" smtClean="0"/>
              <a:t>09.01.2025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B121217-0D0F-447D-8C89-569E31F43B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B845C98-9B7C-4456-A40F-E80F064496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1C2A3-E84A-47E2-A4EE-DF1F60FB72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0188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8.uis.no/fag/ROBUST/lyd/Pustepause.m4a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169D286-F4D7-4C8B-A6BD-D05384C7F1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 6">
            <a:extLst>
              <a:ext uri="{FF2B5EF4-FFF2-40B4-BE49-F238E27FC236}">
                <a16:creationId xmlns:a16="http://schemas.microsoft.com/office/drawing/2014/main" id="{39E8235E-135E-4261-8F54-2B316E493C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610728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 7">
            <a:extLst>
              <a:ext uri="{FF2B5EF4-FFF2-40B4-BE49-F238E27FC236}">
                <a16:creationId xmlns:a16="http://schemas.microsoft.com/office/drawing/2014/main" id="{D4ED8EC3-4D57-4620-93CE-4E6661F09A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343079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3BCB34A-2F40-4F41-8488-A134C1C155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45" y="340424"/>
            <a:ext cx="4630139" cy="5265795"/>
          </a:xfrm>
          <a:custGeom>
            <a:avLst/>
            <a:gdLst>
              <a:gd name="connsiteX0" fmla="*/ 0 w 4630139"/>
              <a:gd name="connsiteY0" fmla="*/ 0 h 5265795"/>
              <a:gd name="connsiteX1" fmla="*/ 4630139 w 4630139"/>
              <a:gd name="connsiteY1" fmla="*/ 0 h 5265795"/>
              <a:gd name="connsiteX2" fmla="*/ 4630139 w 4630139"/>
              <a:gd name="connsiteY2" fmla="*/ 5265795 h 5265795"/>
              <a:gd name="connsiteX3" fmla="*/ 0 w 4630139"/>
              <a:gd name="connsiteY3" fmla="*/ 5265795 h 5265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0139" h="5265795">
                <a:moveTo>
                  <a:pt x="0" y="0"/>
                </a:moveTo>
                <a:lnTo>
                  <a:pt x="4630139" y="0"/>
                </a:lnTo>
                <a:lnTo>
                  <a:pt x="4630139" y="5265795"/>
                </a:lnTo>
                <a:lnTo>
                  <a:pt x="0" y="5265795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F78382DC-4207-465E-B379-1E16448AA2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1780" y="1071563"/>
            <a:ext cx="7290218" cy="5242298"/>
          </a:xfrm>
          <a:custGeom>
            <a:avLst/>
            <a:gdLst>
              <a:gd name="connsiteX0" fmla="*/ 0 w 7290218"/>
              <a:gd name="connsiteY0" fmla="*/ 0 h 5242298"/>
              <a:gd name="connsiteX1" fmla="*/ 7290218 w 7290218"/>
              <a:gd name="connsiteY1" fmla="*/ 0 h 5242298"/>
              <a:gd name="connsiteX2" fmla="*/ 7290218 w 7290218"/>
              <a:gd name="connsiteY2" fmla="*/ 5242298 h 5242298"/>
              <a:gd name="connsiteX3" fmla="*/ 0 w 7290218"/>
              <a:gd name="connsiteY3" fmla="*/ 5242298 h 5242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90218" h="5242298">
                <a:moveTo>
                  <a:pt x="0" y="0"/>
                </a:moveTo>
                <a:lnTo>
                  <a:pt x="7290218" y="0"/>
                </a:lnTo>
                <a:lnTo>
                  <a:pt x="7290218" y="5242298"/>
                </a:lnTo>
                <a:lnTo>
                  <a:pt x="0" y="5242298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BB65C97B-8AF9-49ED-9D8F-30025DDA94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0624" y="1688154"/>
            <a:ext cx="2782800" cy="1878391"/>
          </a:xfrm>
          <a:prstGeom prst="rect">
            <a:avLst/>
          </a:prstGeom>
        </p:spPr>
      </p:pic>
      <p:sp>
        <p:nvSpPr>
          <p:cNvPr id="14" name="TekstSylinder 13">
            <a:extLst>
              <a:ext uri="{FF2B5EF4-FFF2-40B4-BE49-F238E27FC236}">
                <a16:creationId xmlns:a16="http://schemas.microsoft.com/office/drawing/2014/main" id="{0C38CF58-A8E9-4B14-92E0-B0DF4804E392}"/>
              </a:ext>
            </a:extLst>
          </p:cNvPr>
          <p:cNvSpPr txBox="1"/>
          <p:nvPr/>
        </p:nvSpPr>
        <p:spPr>
          <a:xfrm>
            <a:off x="5586699" y="5594153"/>
            <a:ext cx="5917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volini" panose="020B0502040204020203" pitchFamily="66" charset="0"/>
                <a:ea typeface="+mn-ea"/>
                <a:cs typeface="Cavolini" panose="020B0502040204020203" pitchFamily="66" charset="0"/>
              </a:rPr>
              <a:t>Time 2: Lærende tankesett og motivasjon for læring</a:t>
            </a: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88E8CAD7-1D5C-4D95-97E9-7B5492E1EE4B}"/>
              </a:ext>
            </a:extLst>
          </p:cNvPr>
          <p:cNvSpPr txBox="1"/>
          <p:nvPr/>
        </p:nvSpPr>
        <p:spPr>
          <a:xfrm>
            <a:off x="0" y="6356350"/>
            <a:ext cx="34133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>
                <a:solidFill>
                  <a:schemeClr val="accent1">
                    <a:lumMod val="75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©Læringsmiljøsenteret</a:t>
            </a:r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D96EA3F3-127D-42EE-AD0C-D4BB1CDC23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48669" y="1590896"/>
            <a:ext cx="2993395" cy="3676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420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>
            <a:extLst>
              <a:ext uri="{FF2B5EF4-FFF2-40B4-BE49-F238E27FC236}">
                <a16:creationId xmlns:a16="http://schemas.microsoft.com/office/drawing/2014/main" id="{FC27C734-303B-4E09-A3DD-C5BD29A87357}"/>
              </a:ext>
            </a:extLst>
          </p:cNvPr>
          <p:cNvSpPr txBox="1"/>
          <p:nvPr/>
        </p:nvSpPr>
        <p:spPr>
          <a:xfrm>
            <a:off x="0" y="6356350"/>
            <a:ext cx="34133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>
                <a:solidFill>
                  <a:schemeClr val="accent1">
                    <a:lumMod val="75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©Læringsmiljøsenteret</a:t>
            </a:r>
          </a:p>
        </p:txBody>
      </p:sp>
      <p:sp>
        <p:nvSpPr>
          <p:cNvPr id="9" name="Tittel 8">
            <a:extLst>
              <a:ext uri="{FF2B5EF4-FFF2-40B4-BE49-F238E27FC236}">
                <a16:creationId xmlns:a16="http://schemas.microsoft.com/office/drawing/2014/main" id="{641FCC0E-ADD2-49BC-9423-85DC1C15F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latin typeface="Cavolini" panose="03000502040302020204" pitchFamily="66" charset="0"/>
                <a:cs typeface="Cavolini" panose="03000502040302020204" pitchFamily="66" charset="0"/>
              </a:rPr>
              <a:t>Timens tema</a:t>
            </a:r>
          </a:p>
        </p:txBody>
      </p:sp>
      <p:sp>
        <p:nvSpPr>
          <p:cNvPr id="10" name="Plassholder for innhold 9">
            <a:extLst>
              <a:ext uri="{FF2B5EF4-FFF2-40B4-BE49-F238E27FC236}">
                <a16:creationId xmlns:a16="http://schemas.microsoft.com/office/drawing/2014/main" id="{A3570409-2C9F-4579-93F4-F4891F9AB4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200" dirty="0">
                <a:latin typeface="Cavolini" panose="03000502040302020204" pitchFamily="66" charset="0"/>
                <a:cs typeface="Cavolini" panose="03000502040302020204" pitchFamily="66" charset="0"/>
              </a:rPr>
              <a:t>Fra forrige tema:</a:t>
            </a:r>
          </a:p>
          <a:p>
            <a:pPr lvl="1"/>
            <a:r>
              <a:rPr lang="nb-NO" sz="2200" dirty="0">
                <a:latin typeface="Cavolini" panose="03000502040302020204" pitchFamily="66" charset="0"/>
                <a:cs typeface="Cavolini" panose="03000502040302020204" pitchFamily="66" charset="0"/>
              </a:rPr>
              <a:t>Gi eksempler på noe dere opplevde som nyttig fra forrige time i lærende tankesett</a:t>
            </a:r>
          </a:p>
          <a:p>
            <a:pPr marL="457200" lvl="1" indent="0">
              <a:buNone/>
            </a:pPr>
            <a:endParaRPr lang="nb-NO" sz="18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nb-NO" sz="2200" dirty="0">
                <a:latin typeface="Cavolini" panose="03000502040302020204" pitchFamily="66" charset="0"/>
                <a:cs typeface="Cavolini" panose="03000502040302020204" pitchFamily="66" charset="0"/>
              </a:rPr>
              <a:t>Til denne timen:</a:t>
            </a:r>
          </a:p>
          <a:p>
            <a:pPr lvl="1"/>
            <a:r>
              <a:rPr lang="nb-NO" sz="1800" dirty="0">
                <a:latin typeface="Cavolini" panose="03000502040302020204" pitchFamily="66" charset="0"/>
                <a:cs typeface="Cavolini" panose="03000502040302020204" pitchFamily="66" charset="0"/>
              </a:rPr>
              <a:t>Hvilke erfaringer har dere med å tenke gjennom at en negativ tanke rundt læring ikke nødvendigvis er fakta?</a:t>
            </a:r>
          </a:p>
          <a:p>
            <a:pPr lvl="1"/>
            <a:r>
              <a:rPr lang="nb-NO" sz="1800" dirty="0">
                <a:latin typeface="Cavolini" panose="03000502040302020204" pitchFamily="66" charset="0"/>
                <a:cs typeface="Cavolini" panose="03000502040302020204" pitchFamily="66" charset="0"/>
              </a:rPr>
              <a:t>Hva tror dere Atlars forsøker å si i sangen «Sagaen»?</a:t>
            </a:r>
          </a:p>
          <a:p>
            <a:endParaRPr lang="nb-NO" sz="22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nb-NO" sz="2400" dirty="0">
                <a:latin typeface="Cavolini" panose="03000502040302020204" pitchFamily="66" charset="0"/>
                <a:cs typeface="Cavolini" panose="03000502040302020204" pitchFamily="66" charset="0"/>
              </a:rPr>
              <a:t>Tema for timen: Lærende tankesett og motivasjon for læring</a:t>
            </a:r>
            <a:endParaRPr lang="nb-NO" sz="22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endParaRPr lang="nb-NO" dirty="0"/>
          </a:p>
        </p:txBody>
      </p:sp>
      <p:pic>
        <p:nvPicPr>
          <p:cNvPr id="2" name="Bilde 1">
            <a:extLst>
              <a:ext uri="{FF2B5EF4-FFF2-40B4-BE49-F238E27FC236}">
                <a16:creationId xmlns:a16="http://schemas.microsoft.com/office/drawing/2014/main" id="{278C5032-D48F-4042-831A-4AADFAFE06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0836" y="5700580"/>
            <a:ext cx="1005927" cy="932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320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>
            <a:extLst>
              <a:ext uri="{FF2B5EF4-FFF2-40B4-BE49-F238E27FC236}">
                <a16:creationId xmlns:a16="http://schemas.microsoft.com/office/drawing/2014/main" id="{FC27C734-303B-4E09-A3DD-C5BD29A87357}"/>
              </a:ext>
            </a:extLst>
          </p:cNvPr>
          <p:cNvSpPr txBox="1"/>
          <p:nvPr/>
        </p:nvSpPr>
        <p:spPr>
          <a:xfrm>
            <a:off x="0" y="6356350"/>
            <a:ext cx="34133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>
                <a:solidFill>
                  <a:schemeClr val="accent1">
                    <a:lumMod val="75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©Læringsmiljøsenteret</a:t>
            </a:r>
          </a:p>
        </p:txBody>
      </p:sp>
      <p:sp>
        <p:nvSpPr>
          <p:cNvPr id="9" name="Tittel 8">
            <a:extLst>
              <a:ext uri="{FF2B5EF4-FFF2-40B4-BE49-F238E27FC236}">
                <a16:creationId xmlns:a16="http://schemas.microsoft.com/office/drawing/2014/main" id="{641FCC0E-ADD2-49BC-9423-85DC1C15F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nb-NO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nb-NO" dirty="0">
                <a:latin typeface="Cavolini" panose="03000502040302020204" pitchFamily="66" charset="0"/>
                <a:cs typeface="Cavolini" panose="03000502040302020204" pitchFamily="66" charset="0"/>
              </a:rPr>
              <a:t>Hvorfor U-say – igjen?</a:t>
            </a:r>
            <a:br>
              <a:rPr lang="nb-NO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br>
              <a:rPr lang="nb-NO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endParaRPr lang="nb-NO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pic>
        <p:nvPicPr>
          <p:cNvPr id="3" name="Plassholder for innhold 2">
            <a:extLst>
              <a:ext uri="{FF2B5EF4-FFF2-40B4-BE49-F238E27FC236}">
                <a16:creationId xmlns:a16="http://schemas.microsoft.com/office/drawing/2014/main" id="{E09195D8-04E6-4E78-8A25-D6B20B2E82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57337" y="2062956"/>
            <a:ext cx="9077325" cy="3876675"/>
          </a:xfrm>
        </p:spPr>
      </p:pic>
      <p:pic>
        <p:nvPicPr>
          <p:cNvPr id="2" name="Bilde 1">
            <a:extLst>
              <a:ext uri="{FF2B5EF4-FFF2-40B4-BE49-F238E27FC236}">
                <a16:creationId xmlns:a16="http://schemas.microsoft.com/office/drawing/2014/main" id="{AFCF093D-4C48-4C39-A7BE-DEFA8EF84B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50836" y="5700580"/>
            <a:ext cx="1005927" cy="932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956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>
            <a:extLst>
              <a:ext uri="{FF2B5EF4-FFF2-40B4-BE49-F238E27FC236}">
                <a16:creationId xmlns:a16="http://schemas.microsoft.com/office/drawing/2014/main" id="{FC27C734-303B-4E09-A3DD-C5BD29A87357}"/>
              </a:ext>
            </a:extLst>
          </p:cNvPr>
          <p:cNvSpPr txBox="1"/>
          <p:nvPr/>
        </p:nvSpPr>
        <p:spPr>
          <a:xfrm>
            <a:off x="0" y="6356350"/>
            <a:ext cx="34133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>
                <a:solidFill>
                  <a:schemeClr val="accent1">
                    <a:lumMod val="75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©Læringsmiljøsenteret</a:t>
            </a:r>
          </a:p>
        </p:txBody>
      </p:sp>
      <p:sp>
        <p:nvSpPr>
          <p:cNvPr id="9" name="Tittel 8">
            <a:extLst>
              <a:ext uri="{FF2B5EF4-FFF2-40B4-BE49-F238E27FC236}">
                <a16:creationId xmlns:a16="http://schemas.microsoft.com/office/drawing/2014/main" id="{641FCC0E-ADD2-49BC-9423-85DC1C15F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>
                <a:latin typeface="Cavolini" panose="03000502040302020204" pitchFamily="66" charset="0"/>
                <a:cs typeface="Cavolini" panose="03000502040302020204" pitchFamily="66" charset="0"/>
              </a:rPr>
              <a:t>«U-</a:t>
            </a:r>
            <a:r>
              <a:rPr lang="nb-NO" dirty="0" err="1">
                <a:latin typeface="Cavolini" panose="03000502040302020204" pitchFamily="66" charset="0"/>
                <a:cs typeface="Cavolini" panose="03000502040302020204" pitchFamily="66" charset="0"/>
              </a:rPr>
              <a:t>say</a:t>
            </a:r>
            <a:r>
              <a:rPr lang="nb-NO" dirty="0">
                <a:latin typeface="Cavolini" panose="03000502040302020204" pitchFamily="66" charset="0"/>
                <a:cs typeface="Cavolini" panose="03000502040302020204" pitchFamily="66" charset="0"/>
              </a:rPr>
              <a:t>» del 2:</a:t>
            </a:r>
            <a:br>
              <a:rPr lang="nb-NO" dirty="0"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nb-NO" dirty="0">
                <a:latin typeface="Cavolini" panose="03000502040302020204" pitchFamily="66" charset="0"/>
                <a:cs typeface="Cavolini" panose="03000502040302020204" pitchFamily="66" charset="0"/>
              </a:rPr>
              <a:t>https://bit.ly/Usay-2</a:t>
            </a:r>
          </a:p>
        </p:txBody>
      </p:sp>
      <p:pic>
        <p:nvPicPr>
          <p:cNvPr id="3" name="Plassholder for innhold 2">
            <a:extLst>
              <a:ext uri="{FF2B5EF4-FFF2-40B4-BE49-F238E27FC236}">
                <a16:creationId xmlns:a16="http://schemas.microsoft.com/office/drawing/2014/main" id="{6C5F93A3-E52D-46AB-BBFE-1707E9F641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594680" y="1690688"/>
            <a:ext cx="7002639" cy="4009892"/>
          </a:xfrm>
        </p:spPr>
      </p:pic>
      <p:pic>
        <p:nvPicPr>
          <p:cNvPr id="2" name="Bilde 1">
            <a:extLst>
              <a:ext uri="{FF2B5EF4-FFF2-40B4-BE49-F238E27FC236}">
                <a16:creationId xmlns:a16="http://schemas.microsoft.com/office/drawing/2014/main" id="{F230FFA6-67FC-45F4-9AC8-AA68C31EFE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50836" y="5700580"/>
            <a:ext cx="1005927" cy="932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440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>
            <a:extLst>
              <a:ext uri="{FF2B5EF4-FFF2-40B4-BE49-F238E27FC236}">
                <a16:creationId xmlns:a16="http://schemas.microsoft.com/office/drawing/2014/main" id="{FC27C734-303B-4E09-A3DD-C5BD29A87357}"/>
              </a:ext>
            </a:extLst>
          </p:cNvPr>
          <p:cNvSpPr txBox="1"/>
          <p:nvPr/>
        </p:nvSpPr>
        <p:spPr>
          <a:xfrm>
            <a:off x="0" y="6356350"/>
            <a:ext cx="34133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>
                <a:solidFill>
                  <a:schemeClr val="accent1">
                    <a:lumMod val="75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©Læringsmiljøsenteret</a:t>
            </a:r>
          </a:p>
        </p:txBody>
      </p:sp>
      <p:sp>
        <p:nvSpPr>
          <p:cNvPr id="9" name="Tittel 8">
            <a:extLst>
              <a:ext uri="{FF2B5EF4-FFF2-40B4-BE49-F238E27FC236}">
                <a16:creationId xmlns:a16="http://schemas.microsoft.com/office/drawing/2014/main" id="{641FCC0E-ADD2-49BC-9423-85DC1C15F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latin typeface="Cavolini" panose="03000502040302020204" pitchFamily="66" charset="0"/>
                <a:cs typeface="Cavolini" panose="03000502040302020204" pitchFamily="66" charset="0"/>
              </a:rPr>
              <a:t>«U-say» del 2</a:t>
            </a:r>
          </a:p>
        </p:txBody>
      </p:sp>
      <p:pic>
        <p:nvPicPr>
          <p:cNvPr id="3" name="Plassholder for innhold 2">
            <a:extLst>
              <a:ext uri="{FF2B5EF4-FFF2-40B4-BE49-F238E27FC236}">
                <a16:creationId xmlns:a16="http://schemas.microsoft.com/office/drawing/2014/main" id="{6C5F93A3-E52D-46AB-BBFE-1707E9F641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977745" y="481995"/>
            <a:ext cx="2784766" cy="1594629"/>
          </a:xfrm>
        </p:spPr>
      </p:pic>
      <p:sp>
        <p:nvSpPr>
          <p:cNvPr id="11" name="TekstSylinder 10">
            <a:extLst>
              <a:ext uri="{FF2B5EF4-FFF2-40B4-BE49-F238E27FC236}">
                <a16:creationId xmlns:a16="http://schemas.microsoft.com/office/drawing/2014/main" id="{1D684FFA-2ACA-4626-8918-EEE0ABABA603}"/>
              </a:ext>
            </a:extLst>
          </p:cNvPr>
          <p:cNvSpPr txBox="1"/>
          <p:nvPr/>
        </p:nvSpPr>
        <p:spPr>
          <a:xfrm>
            <a:off x="838200" y="2319164"/>
            <a:ext cx="10099963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sz="2200" b="0" u="none" strike="noStrike" baseline="0" dirty="0">
                <a:solidFill>
                  <a:srgbClr val="00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Hva tror dere er budskapet i programmet?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sz="2200" b="0" u="none" strike="noStrike" baseline="0" dirty="0">
                <a:solidFill>
                  <a:srgbClr val="00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Er dette budskapet annerledes enn i U-say del 1? Eventuelt hvordan?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sz="2200" b="0" u="none" strike="noStrike" baseline="0" dirty="0">
                <a:solidFill>
                  <a:srgbClr val="00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Hvordan kan dere bruke dette budskapet når dere driver med skolearbeid?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sz="2200" b="0" u="none" strike="noStrike" baseline="0" dirty="0">
                <a:solidFill>
                  <a:srgbClr val="00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I hvilke situasjoner utenfor skolen kan dere ha nytte av et lærende tankesett?</a:t>
            </a:r>
          </a:p>
        </p:txBody>
      </p:sp>
      <p:pic>
        <p:nvPicPr>
          <p:cNvPr id="2" name="Bilde 1">
            <a:extLst>
              <a:ext uri="{FF2B5EF4-FFF2-40B4-BE49-F238E27FC236}">
                <a16:creationId xmlns:a16="http://schemas.microsoft.com/office/drawing/2014/main" id="{F230FFA6-67FC-45F4-9AC8-AA68C31EFE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50836" y="5700580"/>
            <a:ext cx="1005927" cy="932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156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>
            <a:extLst>
              <a:ext uri="{FF2B5EF4-FFF2-40B4-BE49-F238E27FC236}">
                <a16:creationId xmlns:a16="http://schemas.microsoft.com/office/drawing/2014/main" id="{FC27C734-303B-4E09-A3DD-C5BD29A87357}"/>
              </a:ext>
            </a:extLst>
          </p:cNvPr>
          <p:cNvSpPr txBox="1"/>
          <p:nvPr/>
        </p:nvSpPr>
        <p:spPr>
          <a:xfrm>
            <a:off x="0" y="6356350"/>
            <a:ext cx="34133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>
                <a:solidFill>
                  <a:schemeClr val="accent1">
                    <a:lumMod val="75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©Læringsmiljøsenteret</a:t>
            </a:r>
          </a:p>
        </p:txBody>
      </p:sp>
      <p:sp>
        <p:nvSpPr>
          <p:cNvPr id="9" name="Tittel 8">
            <a:extLst>
              <a:ext uri="{FF2B5EF4-FFF2-40B4-BE49-F238E27FC236}">
                <a16:creationId xmlns:a16="http://schemas.microsoft.com/office/drawing/2014/main" id="{641FCC0E-ADD2-49BC-9423-85DC1C15F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>
                <a:latin typeface="Cavolini" panose="03000502040302020204" pitchFamily="66" charset="0"/>
                <a:cs typeface="Cavolini" panose="03000502040302020204" pitchFamily="66" charset="0"/>
              </a:rPr>
              <a:t>Pustepause</a:t>
            </a:r>
            <a:br>
              <a:rPr lang="nb-NO" dirty="0"/>
            </a:br>
            <a:endParaRPr lang="nb-NO" dirty="0"/>
          </a:p>
        </p:txBody>
      </p:sp>
      <p:pic>
        <p:nvPicPr>
          <p:cNvPr id="3" name="Bilde 2">
            <a:hlinkClick r:id="rId3"/>
            <a:extLst>
              <a:ext uri="{FF2B5EF4-FFF2-40B4-BE49-F238E27FC236}">
                <a16:creationId xmlns:a16="http://schemas.microsoft.com/office/drawing/2014/main" id="{3C4EF833-ED29-40E6-8D6A-DA73487D85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31875" y="1627764"/>
            <a:ext cx="3308016" cy="4889718"/>
          </a:xfrm>
          <a:prstGeom prst="rect">
            <a:avLst/>
          </a:prstGeom>
        </p:spPr>
      </p:pic>
      <p:pic>
        <p:nvPicPr>
          <p:cNvPr id="2" name="Bilde 1">
            <a:extLst>
              <a:ext uri="{FF2B5EF4-FFF2-40B4-BE49-F238E27FC236}">
                <a16:creationId xmlns:a16="http://schemas.microsoft.com/office/drawing/2014/main" id="{44370B93-29D5-4884-BE33-32BC8E1DCFF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50836" y="5700580"/>
            <a:ext cx="1005927" cy="932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094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>
            <a:extLst>
              <a:ext uri="{FF2B5EF4-FFF2-40B4-BE49-F238E27FC236}">
                <a16:creationId xmlns:a16="http://schemas.microsoft.com/office/drawing/2014/main" id="{FC27C734-303B-4E09-A3DD-C5BD29A87357}"/>
              </a:ext>
            </a:extLst>
          </p:cNvPr>
          <p:cNvSpPr txBox="1"/>
          <p:nvPr/>
        </p:nvSpPr>
        <p:spPr>
          <a:xfrm>
            <a:off x="0" y="6356350"/>
            <a:ext cx="34133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>
                <a:solidFill>
                  <a:schemeClr val="accent1">
                    <a:lumMod val="75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©Læringsmiljøsenteret</a:t>
            </a:r>
          </a:p>
        </p:txBody>
      </p:sp>
      <p:sp>
        <p:nvSpPr>
          <p:cNvPr id="9" name="Tittel 8">
            <a:extLst>
              <a:ext uri="{FF2B5EF4-FFF2-40B4-BE49-F238E27FC236}">
                <a16:creationId xmlns:a16="http://schemas.microsoft.com/office/drawing/2014/main" id="{641FCC0E-ADD2-49BC-9423-85DC1C15F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latin typeface="Cavolini" panose="03000502040302020204" pitchFamily="66" charset="0"/>
                <a:cs typeface="Cavolini" panose="03000502040302020204" pitchFamily="66" charset="0"/>
              </a:rPr>
              <a:t>Til neste gang</a:t>
            </a:r>
          </a:p>
        </p:txBody>
      </p:sp>
      <p:sp>
        <p:nvSpPr>
          <p:cNvPr id="10" name="Plassholder for innhold 9">
            <a:extLst>
              <a:ext uri="{FF2B5EF4-FFF2-40B4-BE49-F238E27FC236}">
                <a16:creationId xmlns:a16="http://schemas.microsoft.com/office/drawing/2014/main" id="{A3570409-2C9F-4579-93F4-F4891F9AB4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200" dirty="0">
                <a:latin typeface="Cavolini" panose="03000502040302020204" pitchFamily="66" charset="0"/>
                <a:cs typeface="Cavolini" panose="03000502040302020204" pitchFamily="66" charset="0"/>
              </a:rPr>
              <a:t>Tenk gjennom</a:t>
            </a:r>
          </a:p>
          <a:p>
            <a:pPr lvl="1"/>
            <a:endParaRPr lang="nb-NO" sz="18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lvl="1"/>
            <a:r>
              <a:rPr lang="nb-NO" sz="1800" dirty="0">
                <a:latin typeface="Cavolini" panose="03000502040302020204" pitchFamily="66" charset="0"/>
                <a:cs typeface="Cavolini" panose="03000502040302020204" pitchFamily="66" charset="0"/>
              </a:rPr>
              <a:t>Neste gang du opplever en skolefaglig oppgave som vanskelig, se for deg at hjernen din er en muskel.</a:t>
            </a:r>
          </a:p>
          <a:p>
            <a:pPr lvl="1"/>
            <a:endParaRPr lang="nb-NO" sz="18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lvl="1"/>
            <a:r>
              <a:rPr lang="nb-NO" sz="1800" dirty="0">
                <a:latin typeface="Cavolini" panose="03000502040302020204" pitchFamily="66" charset="0"/>
                <a:cs typeface="Cavolini" panose="03000502040302020204" pitchFamily="66" charset="0"/>
              </a:rPr>
              <a:t>Se for deg at du trener denne muskelen ved å ta fatt på oppgaven du har foran deg.</a:t>
            </a:r>
          </a:p>
          <a:p>
            <a:endParaRPr lang="nb-NO" sz="22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endParaRPr lang="nb-NO" sz="22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endParaRPr lang="nb-NO" sz="2200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pic>
        <p:nvPicPr>
          <p:cNvPr id="2" name="Bilde 1">
            <a:extLst>
              <a:ext uri="{FF2B5EF4-FFF2-40B4-BE49-F238E27FC236}">
                <a16:creationId xmlns:a16="http://schemas.microsoft.com/office/drawing/2014/main" id="{E463841E-B152-41F3-B0CE-8C1E7AF646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0836" y="5560106"/>
            <a:ext cx="1005927" cy="932769"/>
          </a:xfrm>
          <a:prstGeom prst="rect">
            <a:avLst/>
          </a:prstGeom>
        </p:spPr>
      </p:pic>
      <p:pic>
        <p:nvPicPr>
          <p:cNvPr id="4" name="Bilde 3">
            <a:extLst>
              <a:ext uri="{FF2B5EF4-FFF2-40B4-BE49-F238E27FC236}">
                <a16:creationId xmlns:a16="http://schemas.microsoft.com/office/drawing/2014/main" id="{2F7FA0B6-6CBC-4748-99A5-57EEA84989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29815" y="365125"/>
            <a:ext cx="1048603" cy="1822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537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C9E960A-C56B-44C6-833E-C54AE7F69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latin typeface="Cavolini" panose="03000502040302020204" pitchFamily="66" charset="0"/>
                <a:cs typeface="Cavolini" panose="03000502040302020204" pitchFamily="66" charset="0"/>
              </a:rPr>
              <a:t>Til neste gang</a:t>
            </a:r>
            <a:endParaRPr lang="nb-NO" dirty="0"/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FC27C734-303B-4E09-A3DD-C5BD29A87357}"/>
              </a:ext>
            </a:extLst>
          </p:cNvPr>
          <p:cNvSpPr txBox="1"/>
          <p:nvPr/>
        </p:nvSpPr>
        <p:spPr>
          <a:xfrm>
            <a:off x="0" y="6356350"/>
            <a:ext cx="34133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>
                <a:solidFill>
                  <a:schemeClr val="accent1">
                    <a:lumMod val="75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©Læringsmiljøsenteret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3E42A497-8609-4FF0-888F-C4600F6B3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200" dirty="0">
                <a:latin typeface="Cavolini" panose="03000502040302020204" pitchFamily="66" charset="0"/>
                <a:cs typeface="Cavolini" panose="03000502040302020204" pitchFamily="66" charset="0"/>
              </a:rPr>
              <a:t>Prøv ut</a:t>
            </a:r>
          </a:p>
          <a:p>
            <a:pPr lvl="1"/>
            <a:endParaRPr lang="nb-NO" sz="18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lvl="1"/>
            <a:r>
              <a:rPr lang="nb-NO" sz="1800" dirty="0">
                <a:latin typeface="Cavolini" panose="03000502040302020204" pitchFamily="66" charset="0"/>
                <a:cs typeface="Cavolini" panose="03000502040302020204" pitchFamily="66" charset="0"/>
              </a:rPr>
              <a:t>Når du står overfor en skolefaglig utfordring, si til deg selv: </a:t>
            </a:r>
            <a:r>
              <a:rPr lang="nb-NO" sz="1800" i="1" dirty="0">
                <a:latin typeface="Cavolini" panose="03000502040302020204" pitchFamily="66" charset="0"/>
                <a:cs typeface="Cavolini" panose="03000502040302020204" pitchFamily="66" charset="0"/>
              </a:rPr>
              <a:t>«Dette klarer jeg, jeg må bare øve litt til eller prøve en litt annen måte å løse oppgaven på!»</a:t>
            </a:r>
          </a:p>
          <a:p>
            <a:pPr lvl="1"/>
            <a:endParaRPr lang="nb-NO" sz="18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lvl="1"/>
            <a:r>
              <a:rPr lang="nb-NO" sz="1800" dirty="0">
                <a:latin typeface="Cavolini" panose="03000502040302020204" pitchFamily="66" charset="0"/>
                <a:cs typeface="Cavolini" panose="03000502040302020204" pitchFamily="66" charset="0"/>
              </a:rPr>
              <a:t>Fortsett med å si dette til deg selv mens du øver på oppgaven.</a:t>
            </a:r>
          </a:p>
          <a:p>
            <a:endParaRPr lang="nb-NO" sz="22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endParaRPr lang="nb-NO" sz="22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endParaRPr lang="nb-NO" sz="2200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51C43C8F-277D-4E6A-8214-F6E2E6D433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0836" y="5724228"/>
            <a:ext cx="1005927" cy="932769"/>
          </a:xfrm>
          <a:prstGeom prst="rect">
            <a:avLst/>
          </a:prstGeom>
        </p:spPr>
      </p:pic>
      <p:pic>
        <p:nvPicPr>
          <p:cNvPr id="8" name="Bilde 7">
            <a:extLst>
              <a:ext uri="{FF2B5EF4-FFF2-40B4-BE49-F238E27FC236}">
                <a16:creationId xmlns:a16="http://schemas.microsoft.com/office/drawing/2014/main" id="{749E4955-369D-428E-83F7-23457A8957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13071" y="365125"/>
            <a:ext cx="1243692" cy="1822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24177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Gul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2b7fce66-bf2d-46b5-b59a-9f0018501bcd}" enabled="1" method="Standard" siteId="{f8a213d2-8f6c-400d-9e74-4e8b475316c6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1844</TotalTime>
  <Words>272</Words>
  <Application>Microsoft Macintosh PowerPoint</Application>
  <PresentationFormat>Widescreen</PresentationFormat>
  <Paragraphs>48</Paragraphs>
  <Slides>8</Slides>
  <Notes>8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Cavolini</vt:lpstr>
      <vt:lpstr>1_Office-tema</vt:lpstr>
      <vt:lpstr>PowerPoint-presentasjon</vt:lpstr>
      <vt:lpstr>Timens tema</vt:lpstr>
      <vt:lpstr> Hvorfor U-say – igjen?  </vt:lpstr>
      <vt:lpstr>«U-say» del 2: https://bit.ly/Usay-2</vt:lpstr>
      <vt:lpstr>«U-say» del 2</vt:lpstr>
      <vt:lpstr>Pustepause </vt:lpstr>
      <vt:lpstr>Til neste gang</vt:lpstr>
      <vt:lpstr>Til neste gang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Kjersti Balle Tharaldsen</dc:creator>
  <cp:lastModifiedBy>Torunn Helene Lindstad Fredriksen</cp:lastModifiedBy>
  <cp:revision>20</cp:revision>
  <dcterms:created xsi:type="dcterms:W3CDTF">2021-03-01T21:23:05Z</dcterms:created>
  <dcterms:modified xsi:type="dcterms:W3CDTF">2025-01-09T13:42:33Z</dcterms:modified>
</cp:coreProperties>
</file>