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8" r:id="rId2"/>
    <p:sldId id="262" r:id="rId3"/>
    <p:sldId id="264" r:id="rId4"/>
    <p:sldId id="270" r:id="rId5"/>
    <p:sldId id="263" r:id="rId6"/>
    <p:sldId id="267" r:id="rId7"/>
    <p:sldId id="269" r:id="rId8"/>
    <p:sldId id="268" r:id="rId9"/>
    <p:sldId id="266" r:id="rId10"/>
    <p:sldId id="261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54932" autoAdjust="0"/>
  </p:normalViewPr>
  <p:slideViewPr>
    <p:cSldViewPr snapToGrid="0">
      <p:cViewPr varScale="1">
        <p:scale>
          <a:sx n="66" d="100"/>
          <a:sy n="66" d="100"/>
        </p:scale>
        <p:origin x="17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8B61F-9FDE-4C07-8FCF-12FAB722BAF0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E15F4-B3FC-4CDE-81A5-07A6111699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6799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93FE0F-4155-4859-944A-90FAB01289A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196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dirty="0"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3FE0F-4155-4859-944A-90FAB01289A2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5834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dirty="0"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E15F4-B3FC-4CDE-81A5-07A61116991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5131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b="0" i="1" u="none" strike="noStrike" baseline="0" dirty="0"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E15F4-B3FC-4CDE-81A5-07A61116991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9557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dirty="0"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E15F4-B3FC-4CDE-81A5-07A61116991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5370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800" b="0" i="1" u="none" strike="noStrike" baseline="0" dirty="0">
              <a:latin typeface="Calibre-LightItalic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E15F4-B3FC-4CDE-81A5-07A61116991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6334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E15F4-B3FC-4CDE-81A5-07A61116991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8941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dirty="0"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E15F4-B3FC-4CDE-81A5-07A61116991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4615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E15F4-B3FC-4CDE-81A5-07A61116991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4972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6E15F4-B3FC-4CDE-81A5-07A61116991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438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42FF1B-FB51-4139-A7A6-B8DB1E0E9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A3AA168-83BC-4430-99FE-7EB230B4C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DBD8CC3-2F33-4010-B5BE-13E61F99D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FF9C2E3-4431-4530-8223-9750E9FE2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BBCACA1-B63D-4844-9F4F-F9042F3F7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5273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057AE7-1983-4B14-AD1A-60E846697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F138F64-AC45-4424-911C-AC6A7B545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5708F1C-B2E1-4883-A3FD-37709D02E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9D718FA-DF65-4288-9EFB-2579E0858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1036B20-FBA8-4CEC-94F3-C3A842407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971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615074D-B1C1-4877-9045-E7E4C85018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EA90442-1E78-4AC0-AFF6-67E6D3CAA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E63795-FB21-4342-B6C7-95FD177CA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FDE182-9A75-4C1D-8F44-DADC1ECF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0340C2D-38AD-4855-AEFB-AFF60AB0F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5764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B0B575-B13D-48F1-AD6F-48B094647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6B9B3A6-EE23-42F5-8C8E-AF23BF1AB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E4875A-647F-494B-997C-A16CDC8CA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8C302F8-EAC4-4F32-A879-B28F3FC26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8002893-2F80-4DE2-89B4-7B4C8EF47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282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B7704-CA8B-4244-A4BA-C2F1EF67E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50F7A7-5213-4902-A5E3-BC1839FE4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91F42DF-4561-4434-AAB8-C65EAF5B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4721794-F667-4181-8EFA-92639E2AD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22C6A62-9D82-4B84-8271-FA0745A01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959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224FDD-D2E0-4B1B-920C-FFA47555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72A60CA-BC76-4237-80A4-722C5F189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F706C14-4862-4CA0-A9EA-28085706B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B70F589-A188-483C-A193-802087317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F7B7D6-E2F1-4046-8B34-6EAFCAC3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311BC75-0E92-43B2-97CF-B5398B8F5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6109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8281B2-346C-4DB3-B666-74F32B93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D3353C-5351-4C86-B4DD-E04415626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64EECD1-9C26-4CAA-B537-1A5AE78B5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169A59D-747E-47CE-B4D8-392EEAA764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892622B-CE0E-4D95-805F-C2D32B4B2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DAD1D7B-31A3-4A50-9BCF-8D6B8DF84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B492566-1D62-4AD8-B0AA-6603195FE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45D50AF-B7AE-452B-BC90-8BB9461C4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558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B431A5-8F4F-4A4E-A64E-F4A10DBB5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B1DA8EC-8423-4280-ABAF-1BB068B9A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039F159-1058-4474-AD58-E057CD96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F57F46B-02AC-4769-9673-3DAFF720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2903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38FC7BB-275B-4E45-A4B0-F3E40572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A82A0CA-F063-4EA2-9E37-6A448304D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1FFF9DA-6F2A-47C8-B834-EEB153E78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9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FB1733-7F2C-4A76-8151-64B4E357F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B8E4EC-EED8-4D64-BFE5-ABB0CE15E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67900E5-C587-4996-9EA6-2FCABB17E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BCFDFD2-B3F4-45E7-B39E-05B68D9F4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30F13CF-1735-4A85-A85C-3626E2AF5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229A523-8775-4F03-9080-16E612D4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0668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72CBDC-6778-470F-8658-0D15B633D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F877140-7A7F-4D4A-8EB5-EF19024B4F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60753A7-50D5-4EC7-90B7-713FEE2D3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D1D2B42-A413-4722-B168-CE44B74AD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3B2019-5126-47F9-8D5A-594164714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47F56B2-D678-4E99-9B51-AD699CFD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821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F7F36CF-B15A-41C4-8ABB-3DCCD7563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641C3BE-C72D-45F9-84EC-153879D07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21DC6B-2B44-41EA-98C6-DEB1DD91B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B121217-0D0F-447D-8C89-569E31F43B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B845C98-9B7C-4456-A40F-E80F06449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1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8.uis.no/fag/ROBUST/lyd/Pustepause.m4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B65C97B-8AF9-49ED-9D8F-30025DDA9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624" y="1688154"/>
            <a:ext cx="2782800" cy="1878391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0C38CF58-A8E9-4B14-92E0-B0DF4804E392}"/>
              </a:ext>
            </a:extLst>
          </p:cNvPr>
          <p:cNvSpPr txBox="1"/>
          <p:nvPr/>
        </p:nvSpPr>
        <p:spPr>
          <a:xfrm>
            <a:off x="5586699" y="5594153"/>
            <a:ext cx="5917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20B0502040204020203" pitchFamily="66" charset="0"/>
                <a:ea typeface="+mn-ea"/>
                <a:cs typeface="Cavolini" panose="020B0502040204020203" pitchFamily="66" charset="0"/>
              </a:rPr>
              <a:t>Time 4: Læring som individuell prosess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88E8CAD7-1D5C-4D95-97E9-7B5492E1EE4B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E23AC8C-EC75-47F4-837E-274DAE7E7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669" y="1590896"/>
            <a:ext cx="2993395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20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9E960A-C56B-44C6-833E-C54AE7F69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Til neste gang</a:t>
            </a: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C27C734-303B-4E09-A3DD-C5BD29A8735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E42A497-8609-4FF0-888F-C4600F6B3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>
                <a:latin typeface="Cavolini" panose="03000502040302020204" pitchFamily="66" charset="0"/>
                <a:cs typeface="Cavolini" panose="03000502040302020204" pitchFamily="66" charset="0"/>
              </a:rPr>
              <a:t>Prøv ut</a:t>
            </a:r>
          </a:p>
          <a:p>
            <a:pPr lvl="1"/>
            <a:r>
              <a:rPr lang="nb-NO" sz="1800" dirty="0">
                <a:latin typeface="Cavolini" panose="03000502040302020204" pitchFamily="66" charset="0"/>
                <a:cs typeface="Cavolini" panose="03000502040302020204" pitchFamily="66" charset="0"/>
              </a:rPr>
              <a:t>Velg et fag hvor du ønsker å se på prosessen for hvordan du lærer mer.  Hva kan du gjøre for å forbedre og øke læringen i det faget?  Hvordan kan du vite at du har forbedret deg?</a:t>
            </a:r>
          </a:p>
          <a:p>
            <a:pPr lvl="1"/>
            <a:endParaRPr lang="nb-NO" sz="1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1"/>
            <a:r>
              <a:rPr lang="nb-NO" sz="1800" dirty="0">
                <a:latin typeface="Cavolini" panose="03000502040302020204" pitchFamily="66" charset="0"/>
                <a:cs typeface="Cavolini" panose="03000502040302020204" pitchFamily="66" charset="0"/>
              </a:rPr>
              <a:t>Skriv ned tre ting du tror kan øke læringen din. Eksempler kan være å teste deg selv når du leser til en prøve, eller å kontrollere tekst eller svar i form av tallresultater etter at du sier deg ferdig. Hvordan fungerte dette?</a:t>
            </a:r>
          </a:p>
          <a:p>
            <a:endParaRPr lang="nb-NO" sz="2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sz="2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sz="2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D5CE870-0345-4348-AADB-AC5E2D5ED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0836" y="5700580"/>
            <a:ext cx="1005927" cy="932769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81C41F0-4032-422B-BFFB-5895D6B05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3071" y="365125"/>
            <a:ext cx="1243692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41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FC27C734-303B-4E09-A3DD-C5BD29A8735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641FCC0E-ADD2-49BC-9423-85DC1C15F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Timens tema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A3570409-2C9F-4579-93F4-F4891F9AB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sz="2200" dirty="0">
                <a:latin typeface="Cavolini" panose="03000502040302020204" pitchFamily="66" charset="0"/>
                <a:cs typeface="Cavolini" panose="03000502040302020204" pitchFamily="66" charset="0"/>
              </a:rPr>
              <a:t>Fra forrige tema:</a:t>
            </a:r>
          </a:p>
          <a:p>
            <a:pPr lvl="1"/>
            <a:r>
              <a:rPr lang="nb-NO" sz="2200" dirty="0">
                <a:latin typeface="Cavolini" panose="03000502040302020204" pitchFamily="66" charset="0"/>
                <a:cs typeface="Cavolini" panose="03000502040302020204" pitchFamily="66" charset="0"/>
              </a:rPr>
              <a:t>Gi eksempler på noe dere opplevde som nyttig fra forrige time i følelser</a:t>
            </a:r>
          </a:p>
          <a:p>
            <a:pPr lvl="2"/>
            <a:r>
              <a:rPr lang="nb-NO" sz="1800" dirty="0">
                <a:latin typeface="Cavolini" panose="03000502040302020204" pitchFamily="66" charset="0"/>
                <a:cs typeface="Cavolini" panose="03000502040302020204" pitchFamily="66" charset="0"/>
              </a:rPr>
              <a:t>Hvilke strategier kan dere bruke for å regulere følelsene deres? </a:t>
            </a:r>
          </a:p>
          <a:p>
            <a:pPr lvl="2"/>
            <a:r>
              <a:rPr lang="nb-NO" sz="1800" dirty="0">
                <a:latin typeface="Cavolini" panose="03000502040302020204" pitchFamily="66" charset="0"/>
                <a:cs typeface="Cavolini" panose="03000502040302020204" pitchFamily="66" charset="0"/>
              </a:rPr>
              <a:t>Hvilke erfaringer har dere med å bruke tankeskalaen?</a:t>
            </a:r>
          </a:p>
          <a:p>
            <a:pPr lvl="2"/>
            <a:r>
              <a:rPr lang="nb-NO" sz="1800" dirty="0">
                <a:latin typeface="Cavolini" panose="03000502040302020204" pitchFamily="66" charset="0"/>
                <a:cs typeface="Cavolini" panose="03000502040302020204" pitchFamily="66" charset="0"/>
              </a:rPr>
              <a:t>Hvordan opplever dere «smileøvelsen»?</a:t>
            </a:r>
            <a:endParaRPr lang="nb-NO" sz="2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457200" lvl="1" indent="0">
              <a:buNone/>
            </a:pPr>
            <a:endParaRPr lang="nb-NO" sz="2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sz="2200" dirty="0">
                <a:latin typeface="Cavolini" panose="03000502040302020204" pitchFamily="66" charset="0"/>
                <a:cs typeface="Cavolini" panose="03000502040302020204" pitchFamily="66" charset="0"/>
              </a:rPr>
              <a:t>Til denne timen:</a:t>
            </a:r>
          </a:p>
          <a:p>
            <a:r>
              <a:rPr lang="nb-NO" sz="2200" dirty="0">
                <a:latin typeface="Cavolini" panose="03000502040302020204" pitchFamily="66" charset="0"/>
                <a:cs typeface="Cavolini" panose="03000502040302020204" pitchFamily="66" charset="0"/>
              </a:rPr>
              <a:t>Hva er lærende tankesett og hvordan kan dere dra nytte av det i skolearbeidet?</a:t>
            </a:r>
          </a:p>
          <a:p>
            <a:pPr marL="0" indent="0">
              <a:buNone/>
            </a:pPr>
            <a:endParaRPr lang="nb-NO" sz="2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sz="2200" dirty="0">
                <a:latin typeface="Cavolini" panose="03000502040302020204" pitchFamily="66" charset="0"/>
                <a:cs typeface="Cavolini" panose="03000502040302020204" pitchFamily="66" charset="0"/>
              </a:rPr>
              <a:t>Tema for timen: Læring som individuell prosess</a:t>
            </a:r>
          </a:p>
          <a:p>
            <a:endParaRPr lang="nb-NO" sz="2200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FC82E217-D762-4AF7-A66E-DC2FFA15A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0836" y="5710578"/>
            <a:ext cx="1005927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20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FC27C734-303B-4E09-A3DD-C5BD29A8735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641FCC0E-ADD2-49BC-9423-85DC1C15F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Eksperimentet The Crew 2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8648B1D4-3451-4AFD-B82A-F1969DA2C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773" y="1567195"/>
            <a:ext cx="6444453" cy="4912649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9B37231C-6620-4D0E-B255-6A7DB0890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0836" y="5700580"/>
            <a:ext cx="1005927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56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FC27C734-303B-4E09-A3DD-C5BD29A8735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641FCC0E-ADD2-49BC-9423-85DC1C15F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Eksperimentet The Crew 2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2551D6B-F2C3-4D30-89C6-D42346297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b-NO" sz="2200" dirty="0">
                <a:latin typeface="Cavolini" panose="03000502040302020204" pitchFamily="66" charset="0"/>
                <a:cs typeface="Cavolini" panose="03000502040302020204" pitchFamily="66" charset="0"/>
              </a:rPr>
              <a:t>Hvordan tror dere at Jon og Adam opplevde bilspillet?</a:t>
            </a:r>
          </a:p>
          <a:p>
            <a:endParaRPr lang="nb-NO" sz="2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sz="2200" dirty="0">
                <a:latin typeface="Cavolini" panose="03000502040302020204" pitchFamily="66" charset="0"/>
                <a:cs typeface="Cavolini" panose="03000502040302020204" pitchFamily="66" charset="0"/>
              </a:rPr>
              <a:t>Hvem tror dere opplevde spillet som en konkurranse, og hvem opplevde det som læring?</a:t>
            </a:r>
          </a:p>
          <a:p>
            <a:endParaRPr lang="nb-NO" sz="2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sz="2200" dirty="0">
                <a:latin typeface="Cavolini" panose="03000502040302020204" pitchFamily="66" charset="0"/>
                <a:cs typeface="Cavolini" panose="03000502040302020204" pitchFamily="66" charset="0"/>
              </a:rPr>
              <a:t>Hvem tror dere lærte spillet uten å stresse? Hvorfor?</a:t>
            </a:r>
          </a:p>
          <a:p>
            <a:endParaRPr lang="nb-NO" sz="2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sz="2200" dirty="0">
                <a:latin typeface="Cavolini" panose="03000502040302020204" pitchFamily="66" charset="0"/>
                <a:cs typeface="Cavolini" panose="03000502040302020204" pitchFamily="66" charset="0"/>
              </a:rPr>
              <a:t>Hvem syntes det var mest gøy, tror dere, og fortsatte å kjøre The Crew 2 etter at eksperimentet var ferdig?</a:t>
            </a:r>
          </a:p>
          <a:p>
            <a:endParaRPr lang="nb-NO" sz="2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8648B1D4-3451-4AFD-B82A-F1969DA2C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3281" y="813484"/>
            <a:ext cx="2398059" cy="1828056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9B37231C-6620-4D0E-B255-6A7DB0890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0836" y="5700580"/>
            <a:ext cx="1005927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64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461CCC7A-5450-4D13-8B59-D93B41D5A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087" y="1000583"/>
            <a:ext cx="5347913" cy="1715466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FC27C734-303B-4E09-A3DD-C5BD29A8735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641FCC0E-ADD2-49BC-9423-85DC1C15F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Papirbitøvelsen: </a:t>
            </a:r>
            <a:b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Konkurrer mot deg selv</a:t>
            </a:r>
            <a:br>
              <a:rPr lang="nb-NO" dirty="0"/>
            </a:br>
            <a:endParaRPr lang="nb-NO" dirty="0"/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A3570409-2C9F-4579-93F4-F4891F9AB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b-NO" sz="1500" dirty="0">
                <a:latin typeface="Cavolini" panose="03000502040302020204" pitchFamily="66" charset="0"/>
                <a:cs typeface="Cavolini" panose="03000502040302020204" pitchFamily="66" charset="0"/>
              </a:rPr>
              <a:t>Brett arket først i to og så i to en gang til. </a:t>
            </a:r>
          </a:p>
          <a:p>
            <a:pPr lvl="1"/>
            <a:r>
              <a:rPr lang="nb-NO" sz="1500" dirty="0">
                <a:latin typeface="Cavolini" panose="03000502040302020204" pitchFamily="66" charset="0"/>
                <a:cs typeface="Cavolini" panose="03000502040302020204" pitchFamily="66" charset="0"/>
              </a:rPr>
              <a:t>Del det langs brettene i fire like store deler. </a:t>
            </a:r>
          </a:p>
          <a:p>
            <a:pPr lvl="1"/>
            <a:r>
              <a:rPr lang="nb-NO" sz="1500" dirty="0">
                <a:latin typeface="Cavolini" panose="03000502040302020204" pitchFamily="66" charset="0"/>
                <a:cs typeface="Cavolini" panose="03000502040302020204" pitchFamily="66" charset="0"/>
              </a:rPr>
              <a:t>Krøll bitene sammen. </a:t>
            </a:r>
          </a:p>
          <a:p>
            <a:r>
              <a:rPr lang="nb-NO" sz="1500" dirty="0">
                <a:latin typeface="Cavolini" panose="03000502040302020204" pitchFamily="66" charset="0"/>
                <a:cs typeface="Cavolini" panose="03000502040302020204" pitchFamily="66" charset="0"/>
              </a:rPr>
              <a:t>Bli enige om hvem som skal gjøre øvelsen først. </a:t>
            </a:r>
          </a:p>
          <a:p>
            <a:r>
              <a:rPr lang="nb-NO" sz="1500" dirty="0">
                <a:latin typeface="Cavolini" panose="03000502040302020204" pitchFamily="66" charset="0"/>
                <a:cs typeface="Cavolini" panose="03000502040302020204" pitchFamily="66" charset="0"/>
              </a:rPr>
              <a:t>Den som ikke gjør øvelsen, har i oppgave å støtte og motivere den andre. Etterpå bytter dere. </a:t>
            </a:r>
          </a:p>
          <a:p>
            <a:r>
              <a:rPr lang="nb-NO" sz="1500" dirty="0">
                <a:latin typeface="Cavolini" panose="03000502040302020204" pitchFamily="66" charset="0"/>
                <a:cs typeface="Cavolini" panose="03000502040302020204" pitchFamily="66" charset="0"/>
              </a:rPr>
              <a:t>Plasser en papirbit på kanten av pulten. </a:t>
            </a:r>
          </a:p>
          <a:p>
            <a:r>
              <a:rPr lang="nb-NO" sz="1500" dirty="0">
                <a:latin typeface="Cavolini" panose="03000502040302020204" pitchFamily="66" charset="0"/>
                <a:cs typeface="Cavolini" panose="03000502040302020204" pitchFamily="66" charset="0"/>
              </a:rPr>
              <a:t>Blås denne så nær midten av pulten som mulig, med ett blås.</a:t>
            </a:r>
          </a:p>
          <a:p>
            <a:r>
              <a:rPr lang="nb-NO" sz="1500" dirty="0">
                <a:latin typeface="Cavolini" panose="03000502040302020204" pitchFamily="66" charset="0"/>
                <a:cs typeface="Cavolini" panose="03000502040302020204" pitchFamily="66" charset="0"/>
              </a:rPr>
              <a:t>Dette blir ideallengden for de tre andre papirbitene. </a:t>
            </a:r>
          </a:p>
          <a:p>
            <a:r>
              <a:rPr lang="nb-NO" sz="1500" dirty="0">
                <a:latin typeface="Cavolini" panose="03000502040302020204" pitchFamily="66" charset="0"/>
                <a:cs typeface="Cavolini" panose="03000502040302020204" pitchFamily="66" charset="0"/>
              </a:rPr>
              <a:t>Blås nå de tre neste papirbitene, gjerne på ulike måter for å finne frem til bedre måter å nå den første papirbiten på. </a:t>
            </a:r>
          </a:p>
          <a:p>
            <a:r>
              <a:rPr lang="nb-NO" sz="1500" dirty="0">
                <a:latin typeface="Cavolini" panose="03000502040302020204" pitchFamily="66" charset="0"/>
                <a:cs typeface="Cavolini" panose="03000502040302020204" pitchFamily="66" charset="0"/>
              </a:rPr>
              <a:t>Det er bare lov med ett blås per papirbit.</a:t>
            </a:r>
          </a:p>
          <a:p>
            <a:r>
              <a:rPr lang="nb-NO" sz="1500" dirty="0">
                <a:latin typeface="Cavolini" panose="03000502040302020204" pitchFamily="66" charset="0"/>
                <a:cs typeface="Cavolini" panose="03000502040302020204" pitchFamily="66" charset="0"/>
              </a:rPr>
              <a:t>Bruk linjalen til å måle avstanden mellom papirbiten på midten og den som ligger nærmest. Hjelp hverandre med å måle avstanden.</a:t>
            </a:r>
          </a:p>
          <a:p>
            <a:r>
              <a:rPr lang="nb-NO" sz="1500" dirty="0">
                <a:latin typeface="Cavolini" panose="03000502040302020204" pitchFamily="66" charset="0"/>
                <a:cs typeface="Cavolini" panose="03000502040302020204" pitchFamily="66" charset="0"/>
              </a:rPr>
              <a:t>La nå den som ikke har gjennomført øvelsen, gjøre det samme. Nå skal den som har gjort øvelsen, støtte og motivere den andre. Gjennomfør øvelsen på samme måte en gang til.</a:t>
            </a:r>
          </a:p>
          <a:p>
            <a:endParaRPr lang="nb-NO" sz="15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7E75C26A-B49A-4790-BDB0-BE4AFF1B5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0836" y="5700580"/>
            <a:ext cx="1005927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9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FC27C734-303B-4E09-A3DD-C5BD29A8735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641FCC0E-ADD2-49BC-9423-85DC1C15F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>
                <a:latin typeface="Cavolini" panose="03000502040302020204" pitchFamily="66" charset="0"/>
                <a:cs typeface="Cavolini" panose="03000502040302020204" pitchFamily="66" charset="0"/>
              </a:rPr>
              <a:t>Papirbitøvelsen: Konkurrer mot deg selv</a:t>
            </a:r>
            <a:endParaRPr lang="nb-NO" sz="4000" dirty="0"/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A3570409-2C9F-4579-93F4-F4891F9AB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>
                <a:latin typeface="Cavolini" panose="03000502040302020204" pitchFamily="66" charset="0"/>
                <a:cs typeface="Cavolini" panose="03000502040302020204" pitchFamily="66" charset="0"/>
              </a:rPr>
              <a:t>I hvilket forsøk kom du nærmest papirbiten i midten, og hvorfor?</a:t>
            </a:r>
          </a:p>
          <a:p>
            <a:r>
              <a:rPr lang="nb-NO" sz="2200" dirty="0">
                <a:latin typeface="Cavolini" panose="03000502040302020204" pitchFamily="66" charset="0"/>
                <a:cs typeface="Cavolini" panose="03000502040302020204" pitchFamily="66" charset="0"/>
              </a:rPr>
              <a:t>Var det fint å slippe å konkurrere med den andre?</a:t>
            </a:r>
          </a:p>
          <a:p>
            <a:r>
              <a:rPr lang="nb-NO" sz="2200" dirty="0">
                <a:latin typeface="Cavolini" panose="03000502040302020204" pitchFamily="66" charset="0"/>
                <a:cs typeface="Cavolini" panose="03000502040302020204" pitchFamily="66" charset="0"/>
              </a:rPr>
              <a:t>Når er det ikke ønskelig med konkurranse?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0A1B16C-F12B-4860-A72B-03891A8D3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471" y="3663177"/>
            <a:ext cx="7349658" cy="2357571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38119099-1448-45ED-BD3B-FF7EC15C1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0836" y="5700580"/>
            <a:ext cx="1005927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47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4569446F-4357-4CB9-95BB-4EF3F5199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510" y="1537253"/>
            <a:ext cx="5200867" cy="4767608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FC27C734-303B-4E09-A3DD-C5BD29A8735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641FCC0E-ADD2-49BC-9423-85DC1C15F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Hjelp </a:t>
            </a:r>
            <a:r>
              <a:rPr lang="nb-NO" dirty="0" err="1">
                <a:latin typeface="Cavolini" panose="03000502040302020204" pitchFamily="66" charset="0"/>
                <a:cs typeface="Cavolini" panose="03000502040302020204" pitchFamily="66" charset="0"/>
              </a:rPr>
              <a:t>Zumra</a:t>
            </a:r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 med fotosyntesen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A3570409-2C9F-4579-93F4-F4891F9AB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37252"/>
            <a:ext cx="5257800" cy="4639711"/>
          </a:xfrm>
        </p:spPr>
        <p:txBody>
          <a:bodyPr>
            <a:noAutofit/>
          </a:bodyPr>
          <a:lstStyle/>
          <a:p>
            <a:r>
              <a:rPr lang="nb-NO" sz="2000" dirty="0">
                <a:latin typeface="Cavolini" panose="03000502040302020204" pitchFamily="66" charset="0"/>
                <a:cs typeface="Cavolini" panose="03000502040302020204" pitchFamily="66" charset="0"/>
              </a:rPr>
              <a:t>Hva er interessant og nyttig ved å lære om fotosyntesen?</a:t>
            </a:r>
          </a:p>
          <a:p>
            <a:r>
              <a:rPr lang="nb-NO" sz="2000" dirty="0">
                <a:latin typeface="Cavolini" panose="03000502040302020204" pitchFamily="66" charset="0"/>
                <a:cs typeface="Cavolini" panose="03000502040302020204" pitchFamily="66" charset="0"/>
              </a:rPr>
              <a:t>Hvilke mål har jeg satt meg for hva jeg vil lære om fotosyntesen?</a:t>
            </a:r>
          </a:p>
          <a:p>
            <a:r>
              <a:rPr lang="nb-NO" sz="2000" dirty="0">
                <a:latin typeface="Cavolini" panose="03000502040302020204" pitchFamily="66" charset="0"/>
                <a:cs typeface="Cavolini" panose="03000502040302020204" pitchFamily="66" charset="0"/>
              </a:rPr>
              <a:t>Klarer jeg å lære fortere og bedre enn Sofie?</a:t>
            </a:r>
          </a:p>
          <a:p>
            <a:r>
              <a:rPr lang="nb-NO" sz="2000" dirty="0">
                <a:latin typeface="Cavolini" panose="03000502040302020204" pitchFamily="66" charset="0"/>
                <a:cs typeface="Cavolini" panose="03000502040302020204" pitchFamily="66" charset="0"/>
              </a:rPr>
              <a:t>Hva kunne jeg da jeg begynte å arbeide med temaet?</a:t>
            </a:r>
          </a:p>
          <a:p>
            <a:r>
              <a:rPr lang="nb-NO" sz="2000" dirty="0">
                <a:latin typeface="Cavolini" panose="03000502040302020204" pitchFamily="66" charset="0"/>
                <a:cs typeface="Cavolini" panose="03000502040302020204" pitchFamily="66" charset="0"/>
              </a:rPr>
              <a:t>Hvordan kan jeg vise de andre i klassen at jeg er den som vet mest om fotosyntesen?</a:t>
            </a:r>
          </a:p>
          <a:p>
            <a:r>
              <a:rPr lang="nb-NO" sz="2000" dirty="0">
                <a:latin typeface="Cavolini" panose="03000502040302020204" pitchFamily="66" charset="0"/>
                <a:cs typeface="Cavolini" panose="03000502040302020204" pitchFamily="66" charset="0"/>
              </a:rPr>
              <a:t>Hvilke konkrete eksempler kan jeg finne på nye ting jeg har lært om fotosyntesen?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F59591BC-6F9E-489F-8DD0-76C9FE380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0836" y="5700580"/>
            <a:ext cx="1005927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34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FC27C734-303B-4E09-A3DD-C5BD29A8735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641FCC0E-ADD2-49BC-9423-85DC1C15F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PUSTEPAUSE </a:t>
            </a:r>
            <a:br>
              <a:rPr lang="nb-NO" dirty="0"/>
            </a:br>
            <a:endParaRPr lang="nb-NO" dirty="0"/>
          </a:p>
        </p:txBody>
      </p:sp>
      <p:pic>
        <p:nvPicPr>
          <p:cNvPr id="8" name="Bilde 7">
            <a:hlinkClick r:id="rId3"/>
            <a:extLst>
              <a:ext uri="{FF2B5EF4-FFF2-40B4-BE49-F238E27FC236}">
                <a16:creationId xmlns:a16="http://schemas.microsoft.com/office/drawing/2014/main" id="{DF07E0F9-CE71-47D3-9ABD-6C100C607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1609" y="1857894"/>
            <a:ext cx="3068782" cy="4142856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BB512DD4-F259-4B59-A824-BE0158E02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0836" y="5700580"/>
            <a:ext cx="1005927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17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FC27C734-303B-4E09-A3DD-C5BD29A8735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641FCC0E-ADD2-49BC-9423-85DC1C15F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Til neste gang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A3570409-2C9F-4579-93F4-F4891F9AB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>
                <a:latin typeface="Cavolini" panose="03000502040302020204" pitchFamily="66" charset="0"/>
                <a:cs typeface="Cavolini" panose="03000502040302020204" pitchFamily="66" charset="0"/>
              </a:rPr>
              <a:t>Tenk gjennom</a:t>
            </a:r>
          </a:p>
          <a:p>
            <a:pPr lvl="1"/>
            <a:endParaRPr lang="nb-NO" sz="1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1"/>
            <a:r>
              <a:rPr lang="nb-NO" sz="1800" dirty="0">
                <a:latin typeface="Cavolini" panose="03000502040302020204" pitchFamily="66" charset="0"/>
                <a:cs typeface="Cavolini" panose="03000502040302020204" pitchFamily="66" charset="0"/>
              </a:rPr>
              <a:t>Hvordan kan du se på læring på skolen som en prosess?</a:t>
            </a:r>
          </a:p>
          <a:p>
            <a:pPr lvl="1"/>
            <a:endParaRPr lang="nb-NO" sz="1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1"/>
            <a:r>
              <a:rPr lang="nb-NO" sz="1800" dirty="0">
                <a:latin typeface="Cavolini" panose="03000502040302020204" pitchFamily="66" charset="0"/>
                <a:cs typeface="Cavolini" panose="03000502040302020204" pitchFamily="66" charset="0"/>
              </a:rPr>
              <a:t>Hvilke spørsmål kan du stille deg selv når du arbeider med skolerelaterte oppgaver?</a:t>
            </a:r>
          </a:p>
          <a:p>
            <a:pPr marL="0" indent="0">
              <a:buNone/>
            </a:pPr>
            <a:endParaRPr lang="nb-NO" sz="2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sz="2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sz="2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sz="2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183A01E3-9E76-424B-AC18-67BB467C0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3125" y="5700580"/>
            <a:ext cx="1005927" cy="932769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A9C1B325-AC44-4145-ABFE-A27B3581D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449" y="365125"/>
            <a:ext cx="1048603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3794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Gul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2b7fce66-bf2d-46b5-b59a-9f0018501bcd}" enabled="1" method="Standard" siteId="{f8a213d2-8f6c-400d-9e74-4e8b475316c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613</Words>
  <Application>Microsoft Macintosh PowerPoint</Application>
  <PresentationFormat>Widescreen</PresentationFormat>
  <Paragraphs>80</Paragraphs>
  <Slides>10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6" baseType="lpstr">
      <vt:lpstr>Arial</vt:lpstr>
      <vt:lpstr>Calibre-LightItalic</vt:lpstr>
      <vt:lpstr>Calibri</vt:lpstr>
      <vt:lpstr>Calibri Light</vt:lpstr>
      <vt:lpstr>Cavolini</vt:lpstr>
      <vt:lpstr>1_Office-tema</vt:lpstr>
      <vt:lpstr>PowerPoint-presentasjon</vt:lpstr>
      <vt:lpstr>Timens tema</vt:lpstr>
      <vt:lpstr>Eksperimentet The Crew 2</vt:lpstr>
      <vt:lpstr>Eksperimentet The Crew 2</vt:lpstr>
      <vt:lpstr> Papirbitøvelsen:  Konkurrer mot deg selv </vt:lpstr>
      <vt:lpstr>Papirbitøvelsen: Konkurrer mot deg selv</vt:lpstr>
      <vt:lpstr>Hjelp Zumra med fotosyntesen</vt:lpstr>
      <vt:lpstr>PUSTEPAUSE  </vt:lpstr>
      <vt:lpstr>Til neste gang</vt:lpstr>
      <vt:lpstr>Til neste gang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Kjersti Balle Tharaldsen</dc:creator>
  <cp:lastModifiedBy>Torunn Helene Lindstad Fredriksen</cp:lastModifiedBy>
  <cp:revision>27</cp:revision>
  <dcterms:created xsi:type="dcterms:W3CDTF">2021-03-01T21:23:05Z</dcterms:created>
  <dcterms:modified xsi:type="dcterms:W3CDTF">2025-01-09T13:48:00Z</dcterms:modified>
</cp:coreProperties>
</file>