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1" r:id="rId4"/>
  </p:sldMasterIdLst>
  <p:notesMasterIdLst>
    <p:notesMasterId r:id="rId14"/>
  </p:notesMasterIdLst>
  <p:handoutMasterIdLst>
    <p:handoutMasterId r:id="rId15"/>
  </p:handoutMasterIdLst>
  <p:sldIdLst>
    <p:sldId id="279" r:id="rId5"/>
    <p:sldId id="280" r:id="rId6"/>
    <p:sldId id="284" r:id="rId7"/>
    <p:sldId id="285" r:id="rId8"/>
    <p:sldId id="292" r:id="rId9"/>
    <p:sldId id="293" r:id="rId10"/>
    <p:sldId id="257" r:id="rId11"/>
    <p:sldId id="298" r:id="rId12"/>
    <p:sldId id="299" r:id="rId13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4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pert, Alexander" initials="RA" lastIdx="0" clrIdx="0">
    <p:extLst>
      <p:ext uri="{19B8F6BF-5375-455C-9EA6-DF929625EA0E}">
        <p15:presenceInfo xmlns:p15="http://schemas.microsoft.com/office/powerpoint/2012/main" userId="S-1-5-21-1039863749-2407886918-3697235740-48713" providerId="AD"/>
      </p:ext>
    </p:extLst>
  </p:cmAuthor>
  <p:cmAuthor id="2" name="Coronado, Nataly Mijangos" initials="CNM" lastIdx="1" clrIdx="1">
    <p:extLst>
      <p:ext uri="{19B8F6BF-5375-455C-9EA6-DF929625EA0E}">
        <p15:presenceInfo xmlns:p15="http://schemas.microsoft.com/office/powerpoint/2012/main" userId="S::namco@fylkesmannen.no::467a7382-fd4f-4252-b1c1-46cecf3b3c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9B0101"/>
    <a:srgbClr val="0707B9"/>
    <a:srgbClr val="363FFC"/>
    <a:srgbClr val="E84137"/>
    <a:srgbClr val="999999"/>
    <a:srgbClr val="B5BBC5"/>
    <a:srgbClr val="EE2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1D37A9-E014-44E2-A5CA-C2B9E8D9999A}" v="11" dt="2020-08-28T07:37:50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6374" autoAdjust="0"/>
  </p:normalViewPr>
  <p:slideViewPr>
    <p:cSldViewPr snapToObjects="1" showGuides="1">
      <p:cViewPr varScale="1">
        <p:scale>
          <a:sx n="150" d="100"/>
          <a:sy n="150" d="100"/>
        </p:scale>
        <p:origin x="486" y="126"/>
      </p:cViewPr>
      <p:guideLst>
        <p:guide orient="horz" pos="1620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Administrativ stab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Helse-, sosial- og barnevernsavdelinga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Landbruksavdelinga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Miljøvernavdelinga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Kommunikasjonssjef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Samfunns-, beredskaps- og kommunalavdelinga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Utdanningsavdelinga</a:t>
          </a:r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7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7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7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7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7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5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5"/>
      <dgm:spPr/>
    </dgm:pt>
    <dgm:pt modelId="{C386CC39-F35C-4312-9D74-E87BB518E54C}" type="pres">
      <dgm:prSet presAssocID="{B138A119-6A79-4DD2-A846-3768E0A6ED27}" presName="hierChild4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7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2" custScaleX="136884" custScaleY="88309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2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6" presStyleCnt="7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1" presStyleCnt="2" custScaleX="136884" custScaleY="88309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1" presStyleCnt="2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2651820C-F4E9-4CC4-99A6-F14A52D89E3E}" srcId="{02DF0E28-7F03-47C9-BE2A-3E1C280F7C0C}" destId="{72C476B0-F20A-4EF5-BE1E-2645092B995D}" srcOrd="5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3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6" destOrd="0" parTransId="{015048EC-7211-4F3F-85D3-2A8FBA80A4C0}" sibTransId="{61BDAA26-51FE-4348-8011-F8A8FF29D85B}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2" destOrd="0" parTransId="{36C0BA03-B3F1-4EFA-A62F-84B733E6686C}" sibTransId="{414D6496-57F0-4C69-9D0A-7BCAF1F387C5}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1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4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0E9FA9D8-7279-455D-B0E1-1CBD1BDBC2CE}" type="presParOf" srcId="{0D12B508-1CD4-4C9C-8EEA-0560C19CD9EC}" destId="{5D40459F-5C50-401D-84C7-174C86CC711B}" srcOrd="2" destOrd="0" presId="urn:microsoft.com/office/officeart/2005/8/layout/orgChart1"/>
    <dgm:cxn modelId="{C0966F3E-FBB6-4C88-8435-91DB8F3E8973}" type="presParOf" srcId="{0D12B508-1CD4-4C9C-8EEA-0560C19CD9EC}" destId="{33109E18-10ED-449E-8AF1-AFA7926EC76C}" srcOrd="3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3779320" y="1177564"/>
          <a:ext cx="141441" cy="578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577"/>
              </a:lnTo>
              <a:lnTo>
                <a:pt x="141441" y="5785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3643443" y="1177564"/>
          <a:ext cx="135876" cy="573012"/>
        </a:xfrm>
        <a:custGeom>
          <a:avLst/>
          <a:gdLst/>
          <a:ahLst/>
          <a:cxnLst/>
          <a:rect l="0" t="0" r="0" b="0"/>
          <a:pathLst>
            <a:path>
              <a:moveTo>
                <a:pt x="135876" y="0"/>
              </a:moveTo>
              <a:lnTo>
                <a:pt x="135876" y="573012"/>
              </a:lnTo>
              <a:lnTo>
                <a:pt x="0" y="57301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3779320" y="1177564"/>
          <a:ext cx="3131640" cy="1190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664"/>
              </a:lnTo>
              <a:lnTo>
                <a:pt x="3131640" y="1054664"/>
              </a:lnTo>
              <a:lnTo>
                <a:pt x="3131640" y="119054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3779320" y="1177564"/>
          <a:ext cx="1565820" cy="1190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664"/>
              </a:lnTo>
              <a:lnTo>
                <a:pt x="1565820" y="1054664"/>
              </a:lnTo>
              <a:lnTo>
                <a:pt x="1565820" y="119054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3733600" y="1177564"/>
          <a:ext cx="91440" cy="1190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054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213499" y="1177564"/>
          <a:ext cx="1565820" cy="1190541"/>
        </a:xfrm>
        <a:custGeom>
          <a:avLst/>
          <a:gdLst/>
          <a:ahLst/>
          <a:cxnLst/>
          <a:rect l="0" t="0" r="0" b="0"/>
          <a:pathLst>
            <a:path>
              <a:moveTo>
                <a:pt x="1565820" y="0"/>
              </a:moveTo>
              <a:lnTo>
                <a:pt x="1565820" y="1054664"/>
              </a:lnTo>
              <a:lnTo>
                <a:pt x="0" y="1054664"/>
              </a:lnTo>
              <a:lnTo>
                <a:pt x="0" y="119054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647679" y="1177564"/>
          <a:ext cx="3131640" cy="1190541"/>
        </a:xfrm>
        <a:custGeom>
          <a:avLst/>
          <a:gdLst/>
          <a:ahLst/>
          <a:cxnLst/>
          <a:rect l="0" t="0" r="0" b="0"/>
          <a:pathLst>
            <a:path>
              <a:moveTo>
                <a:pt x="3131640" y="0"/>
              </a:moveTo>
              <a:lnTo>
                <a:pt x="3131640" y="1054664"/>
              </a:lnTo>
              <a:lnTo>
                <a:pt x="0" y="1054664"/>
              </a:lnTo>
              <a:lnTo>
                <a:pt x="0" y="119054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2749450" y="749021"/>
          <a:ext cx="2059739" cy="428543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Embetsleiing</a:t>
          </a:r>
        </a:p>
      </dsp:txBody>
      <dsp:txXfrm>
        <a:off x="2749450" y="749021"/>
        <a:ext cx="2059739" cy="428543"/>
      </dsp:txXfrm>
    </dsp:sp>
    <dsp:sp modelId="{909C95B6-E601-4D07-A8B9-4253AA4B192F}">
      <dsp:nvSpPr>
        <dsp:cNvPr id="0" name=""/>
        <dsp:cNvSpPr/>
      </dsp:nvSpPr>
      <dsp:spPr>
        <a:xfrm>
          <a:off x="645" y="2368105"/>
          <a:ext cx="1294066" cy="647033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Helse-, sosial- og barnevernsavdelinga</a:t>
          </a:r>
        </a:p>
      </dsp:txBody>
      <dsp:txXfrm>
        <a:off x="645" y="2368105"/>
        <a:ext cx="1294066" cy="647033"/>
      </dsp:txXfrm>
    </dsp:sp>
    <dsp:sp modelId="{CDDA0DEA-00AB-4476-B1F6-F3D5C4F5B05A}">
      <dsp:nvSpPr>
        <dsp:cNvPr id="0" name=""/>
        <dsp:cNvSpPr/>
      </dsp:nvSpPr>
      <dsp:spPr>
        <a:xfrm>
          <a:off x="1566466" y="2368105"/>
          <a:ext cx="1294066" cy="647033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Landbruksavdelinga</a:t>
          </a:r>
        </a:p>
      </dsp:txBody>
      <dsp:txXfrm>
        <a:off x="1566466" y="2368105"/>
        <a:ext cx="1294066" cy="647033"/>
      </dsp:txXfrm>
    </dsp:sp>
    <dsp:sp modelId="{111B72F2-6D3E-4A9C-A953-9ECE5CECD5F6}">
      <dsp:nvSpPr>
        <dsp:cNvPr id="0" name=""/>
        <dsp:cNvSpPr/>
      </dsp:nvSpPr>
      <dsp:spPr>
        <a:xfrm>
          <a:off x="3132286" y="2368105"/>
          <a:ext cx="1294066" cy="647033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Miljøvernavdelinga</a:t>
          </a:r>
        </a:p>
      </dsp:txBody>
      <dsp:txXfrm>
        <a:off x="3132286" y="2368105"/>
        <a:ext cx="1294066" cy="647033"/>
      </dsp:txXfrm>
    </dsp:sp>
    <dsp:sp modelId="{659292F3-2B21-4827-9546-D01800201700}">
      <dsp:nvSpPr>
        <dsp:cNvPr id="0" name=""/>
        <dsp:cNvSpPr/>
      </dsp:nvSpPr>
      <dsp:spPr>
        <a:xfrm>
          <a:off x="4698107" y="2368105"/>
          <a:ext cx="1294066" cy="647033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Samfunns-, beredskaps- og kommunalavdelinga</a:t>
          </a:r>
        </a:p>
      </dsp:txBody>
      <dsp:txXfrm>
        <a:off x="4698107" y="2368105"/>
        <a:ext cx="1294066" cy="647033"/>
      </dsp:txXfrm>
    </dsp:sp>
    <dsp:sp modelId="{AC8D6E1D-9DDA-40FF-98C0-9DE0A1663417}">
      <dsp:nvSpPr>
        <dsp:cNvPr id="0" name=""/>
        <dsp:cNvSpPr/>
      </dsp:nvSpPr>
      <dsp:spPr>
        <a:xfrm>
          <a:off x="6263927" y="2368105"/>
          <a:ext cx="1294066" cy="647033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Utdanningsavdelinga</a:t>
          </a:r>
        </a:p>
      </dsp:txBody>
      <dsp:txXfrm>
        <a:off x="6263927" y="2368105"/>
        <a:ext cx="1294066" cy="647033"/>
      </dsp:txXfrm>
    </dsp:sp>
    <dsp:sp modelId="{7D1CE52B-6125-4CAE-B58D-0204E7AEA1B6}">
      <dsp:nvSpPr>
        <dsp:cNvPr id="0" name=""/>
        <dsp:cNvSpPr/>
      </dsp:nvSpPr>
      <dsp:spPr>
        <a:xfrm>
          <a:off x="1872073" y="1464882"/>
          <a:ext cx="1771369" cy="571388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Administrativ stab</a:t>
          </a:r>
        </a:p>
      </dsp:txBody>
      <dsp:txXfrm>
        <a:off x="1872073" y="1464882"/>
        <a:ext cx="1771369" cy="571388"/>
      </dsp:txXfrm>
    </dsp:sp>
    <dsp:sp modelId="{C32C0C48-A0F3-41D4-8BB6-B6566DFE356D}">
      <dsp:nvSpPr>
        <dsp:cNvPr id="0" name=""/>
        <dsp:cNvSpPr/>
      </dsp:nvSpPr>
      <dsp:spPr>
        <a:xfrm>
          <a:off x="3920761" y="1470447"/>
          <a:ext cx="1771369" cy="571388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Kommunikasjonssjef</a:t>
          </a:r>
        </a:p>
      </dsp:txBody>
      <dsp:txXfrm>
        <a:off x="3920761" y="1470447"/>
        <a:ext cx="1771369" cy="57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E45291D-5669-DD4A-8950-D057BC6F0435}" type="datetime1">
              <a:rPr lang="nb-NO"/>
              <a:pPr>
                <a:defRPr/>
              </a:pPr>
              <a:t>09.03.2021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1056B19-9D69-D349-B6D3-E167DD55F00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2024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75A4EDF-E853-0443-9F65-8A5A1EB08835}" type="datetime1">
              <a:rPr lang="nb-NO"/>
              <a:pPr>
                <a:defRPr/>
              </a:pPr>
              <a:t>09.03.2021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n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DC49A8A-7508-174B-B062-4F826C6AB2F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36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24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ＭＳ Ｐゴシック" pitchFamily="36" charset="-128"/>
      </a:defRPr>
    </a:lvl1pPr>
    <a:lvl2pPr marL="452438" algn="l" defTabSz="4524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+mn-cs"/>
      </a:defRPr>
    </a:lvl2pPr>
    <a:lvl3pPr marL="904875" algn="l" defTabSz="4524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+mn-cs"/>
      </a:defRPr>
    </a:lvl3pPr>
    <a:lvl4pPr marL="1357313" algn="l" defTabSz="4524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+mn-cs"/>
      </a:defRPr>
    </a:lvl4pPr>
    <a:lvl5pPr marL="1809750" algn="l" defTabSz="4524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+mn-cs"/>
      </a:defRPr>
    </a:lvl5pPr>
    <a:lvl6pPr marL="2262226" algn="l" defTabSz="4524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4671" algn="l" defTabSz="4524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7116" algn="l" defTabSz="4524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9561" algn="l" defTabSz="4524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regions in Rogaland are growing rapidly, especially Nord-</a:t>
            </a:r>
            <a:r>
              <a:rPr lang="en-US" dirty="0" err="1"/>
              <a:t>Jæren</a:t>
            </a:r>
            <a:r>
              <a:rPr lang="en-US" dirty="0"/>
              <a:t>, but also areas north of </a:t>
            </a:r>
            <a:r>
              <a:rPr lang="en-US" dirty="0" err="1"/>
              <a:t>Boknafjorden</a:t>
            </a:r>
            <a:r>
              <a:rPr lang="en-US" dirty="0"/>
              <a:t>. This leads to pressure on farmland. When the road connection </a:t>
            </a:r>
            <a:r>
              <a:rPr lang="en-US" dirty="0" err="1"/>
              <a:t>Ryfast</a:t>
            </a:r>
            <a:r>
              <a:rPr lang="en-US" dirty="0"/>
              <a:t> opens in 2019, linking</a:t>
            </a:r>
            <a:r>
              <a:rPr lang="en-US" baseline="0" dirty="0"/>
              <a:t> </a:t>
            </a:r>
            <a:r>
              <a:rPr lang="en-US" dirty="0"/>
              <a:t>Nord-</a:t>
            </a:r>
            <a:r>
              <a:rPr lang="en-US" dirty="0" err="1"/>
              <a:t>Jæren</a:t>
            </a:r>
            <a:r>
              <a:rPr lang="en-US" baseline="0" dirty="0"/>
              <a:t> </a:t>
            </a:r>
            <a:r>
              <a:rPr lang="en-US" dirty="0"/>
              <a:t>and </a:t>
            </a:r>
            <a:r>
              <a:rPr lang="en-US" dirty="0" err="1"/>
              <a:t>Ryfylke</a:t>
            </a:r>
            <a:r>
              <a:rPr lang="en-US" baseline="0" dirty="0"/>
              <a:t> </a:t>
            </a:r>
            <a:r>
              <a:rPr lang="en-US" dirty="0"/>
              <a:t>together,</a:t>
            </a:r>
            <a:r>
              <a:rPr lang="en-US" baseline="0" dirty="0"/>
              <a:t> it is </a:t>
            </a:r>
            <a:r>
              <a:rPr lang="en-US" dirty="0"/>
              <a:t>estimated that there</a:t>
            </a:r>
            <a:r>
              <a:rPr lang="en-US" baseline="0" dirty="0"/>
              <a:t> will be </a:t>
            </a:r>
            <a:r>
              <a:rPr lang="en-US" dirty="0"/>
              <a:t>significant growth there, especially </a:t>
            </a:r>
            <a:r>
              <a:rPr lang="nn-NO" dirty="0">
                <a:effectLst/>
              </a:rPr>
              <a:t>in </a:t>
            </a:r>
            <a:r>
              <a:rPr lang="nn-NO" dirty="0" err="1">
                <a:effectLst/>
              </a:rPr>
              <a:t>the</a:t>
            </a:r>
            <a:r>
              <a:rPr lang="nn-NO" dirty="0">
                <a:effectLst/>
              </a:rPr>
              <a:t> </a:t>
            </a:r>
            <a:r>
              <a:rPr lang="nn-NO" dirty="0" err="1">
                <a:effectLst/>
              </a:rPr>
              <a:t>municipality</a:t>
            </a:r>
            <a:r>
              <a:rPr lang="nn-NO" dirty="0">
                <a:effectLst/>
              </a:rPr>
              <a:t> </a:t>
            </a:r>
            <a:r>
              <a:rPr lang="nn-NO" dirty="0" err="1">
                <a:effectLst/>
              </a:rPr>
              <a:t>of</a:t>
            </a:r>
            <a:r>
              <a:rPr lang="nn-NO" dirty="0">
                <a:effectLst/>
              </a:rPr>
              <a:t> </a:t>
            </a:r>
            <a:r>
              <a:rPr lang="en-US" dirty="0"/>
              <a:t>Strand. We are pilot county for the coordination of government objections. The project “God </a:t>
            </a:r>
            <a:r>
              <a:rPr lang="en-US" dirty="0" err="1"/>
              <a:t>oppvekst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baseline="0" dirty="0"/>
              <a:t> Rogaland” </a:t>
            </a:r>
            <a:r>
              <a:rPr lang="en-US" dirty="0"/>
              <a:t>provides guidance throughout the work undertaken</a:t>
            </a:r>
            <a:r>
              <a:rPr lang="en-US" baseline="0" dirty="0"/>
              <a:t> </a:t>
            </a:r>
            <a:r>
              <a:rPr lang="en-US" dirty="0"/>
              <a:t>in office, with “</a:t>
            </a:r>
            <a:r>
              <a:rPr lang="en-US" dirty="0" err="1"/>
              <a:t>Sjumilssteget</a:t>
            </a:r>
            <a:r>
              <a:rPr lang="en-US" dirty="0"/>
              <a:t>” a central part of the project.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49A8A-7508-174B-B062-4F826C6AB2F2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893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3F7B4C3-CFC9-4B81-847E-63C4816D9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127" y="4177882"/>
            <a:ext cx="3114874" cy="51914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/>
        </p:nvSpPr>
        <p:spPr>
          <a:xfrm>
            <a:off x="0" y="0"/>
            <a:ext cx="9144000" cy="39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6650878" y="2069327"/>
            <a:ext cx="2493122" cy="2528516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05083" y="4695976"/>
            <a:ext cx="809594" cy="17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CF0EE06E-C3EA-44B8-AA45-ECD18F662AAD}" type="datetimeFigureOut">
              <a:rPr lang="nb-NO" smtClean="0"/>
              <a:t>09.03.2021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195" y="718984"/>
            <a:ext cx="6193520" cy="1932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40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316" y="2964065"/>
            <a:ext cx="3852214" cy="777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</p:spTree>
    <p:extLst>
      <p:ext uri="{BB962C8B-B14F-4D97-AF65-F5344CB8AC3E}">
        <p14:creationId xmlns:p14="http://schemas.microsoft.com/office/powerpoint/2010/main" val="1759978344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2021541"/>
            <a:ext cx="3780230" cy="2710003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164106" cy="51000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1069608"/>
            <a:ext cx="3780230" cy="80790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27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/>
        </p:nvSpPr>
        <p:spPr>
          <a:xfrm>
            <a:off x="8655422" y="4882819"/>
            <a:ext cx="373088" cy="17645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675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675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/>
        </p:nvSpPr>
        <p:spPr>
          <a:xfrm>
            <a:off x="7439025" y="4898363"/>
            <a:ext cx="1423987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25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525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/>
        </p:nvSpPr>
        <p:spPr>
          <a:xfrm>
            <a:off x="4424363" y="4940484"/>
            <a:ext cx="199787" cy="115416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 fontScale="92500" lnSpcReduction="10000"/>
          </a:bodyPr>
          <a:lstStyle/>
          <a:p>
            <a:r>
              <a:rPr lang="nb-NO" sz="525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04361" y="4943156"/>
            <a:ext cx="2901339" cy="115416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52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63" y="280565"/>
            <a:ext cx="381307" cy="3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4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/>
        </p:nvSpPr>
        <p:spPr>
          <a:xfrm>
            <a:off x="791767" y="1623350"/>
            <a:ext cx="7668815" cy="31081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64860" y="1864660"/>
            <a:ext cx="4800600" cy="26894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1766" y="1623350"/>
            <a:ext cx="2511028" cy="31081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766" y="654844"/>
            <a:ext cx="7560469" cy="8079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27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/>
        </p:nvSpPr>
        <p:spPr>
          <a:xfrm>
            <a:off x="8655422" y="4882819"/>
            <a:ext cx="373088" cy="17645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675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675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/>
        </p:nvSpPr>
        <p:spPr>
          <a:xfrm>
            <a:off x="7439025" y="4898363"/>
            <a:ext cx="1423987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25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525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/>
        </p:nvSpPr>
        <p:spPr>
          <a:xfrm>
            <a:off x="791766" y="4798626"/>
            <a:ext cx="199787" cy="115416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 fontScale="92500" lnSpcReduction="10000"/>
          </a:bodyPr>
          <a:lstStyle/>
          <a:p>
            <a:r>
              <a:rPr lang="nb-NO" sz="525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1764" y="4801298"/>
            <a:ext cx="2901339" cy="115416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52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6497860" y="1623350"/>
            <a:ext cx="1962722" cy="3108194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63" y="280565"/>
            <a:ext cx="381307" cy="3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51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/>
        </p:nvSpPr>
        <p:spPr>
          <a:xfrm>
            <a:off x="791765" y="933327"/>
            <a:ext cx="7560470" cy="351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/>
        </p:nvSpPr>
        <p:spPr>
          <a:xfrm>
            <a:off x="8655422" y="4882819"/>
            <a:ext cx="373088" cy="17645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675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675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/>
        </p:nvSpPr>
        <p:spPr>
          <a:xfrm>
            <a:off x="7439025" y="4898363"/>
            <a:ext cx="1423987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25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525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799140" y="942379"/>
            <a:ext cx="4777952" cy="3491494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9126" y="1394847"/>
            <a:ext cx="6660396" cy="258628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24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63" y="280565"/>
            <a:ext cx="381307" cy="3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7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/>
        </p:nvSpPr>
        <p:spPr>
          <a:xfrm>
            <a:off x="791765" y="933327"/>
            <a:ext cx="7560470" cy="351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/>
        </p:nvSpPr>
        <p:spPr>
          <a:xfrm>
            <a:off x="8655422" y="4882819"/>
            <a:ext cx="373088" cy="17645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675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675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/>
        </p:nvSpPr>
        <p:spPr>
          <a:xfrm>
            <a:off x="7439025" y="4898363"/>
            <a:ext cx="1423987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25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525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/>
        </p:nvSpPr>
        <p:spPr>
          <a:xfrm>
            <a:off x="5383584" y="4531682"/>
            <a:ext cx="199787" cy="115416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 fontScale="92500" lnSpcReduction="10000"/>
          </a:bodyPr>
          <a:lstStyle/>
          <a:p>
            <a:r>
              <a:rPr lang="nb-NO" sz="525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3583" y="4534354"/>
            <a:ext cx="2788652" cy="112744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52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791767" y="1189959"/>
            <a:ext cx="5201840" cy="3253369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4340" y="1270040"/>
            <a:ext cx="3868597" cy="278649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82235" y="933327"/>
            <a:ext cx="2970000" cy="351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63" y="280565"/>
            <a:ext cx="381307" cy="3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98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/>
        </p:nvSpPr>
        <p:spPr>
          <a:xfrm>
            <a:off x="791765" y="3771901"/>
            <a:ext cx="3634446" cy="79973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268" y="3914775"/>
            <a:ext cx="3306932" cy="5286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/>
        </p:nvSpPr>
        <p:spPr>
          <a:xfrm>
            <a:off x="4717788" y="3771901"/>
            <a:ext cx="3634447" cy="79369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3869" y="654844"/>
            <a:ext cx="7558366" cy="807906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27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767" y="1584649"/>
            <a:ext cx="3634445" cy="20443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/>
        </p:nvSpPr>
        <p:spPr>
          <a:xfrm>
            <a:off x="8655422" y="4882819"/>
            <a:ext cx="373088" cy="17645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675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675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/>
        </p:nvSpPr>
        <p:spPr>
          <a:xfrm>
            <a:off x="7439025" y="4898363"/>
            <a:ext cx="1423987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25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525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13026" y="1584650"/>
            <a:ext cx="3634446" cy="20443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76783" y="3910013"/>
            <a:ext cx="3306932" cy="5286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/>
        </p:nvSpPr>
        <p:spPr>
          <a:xfrm>
            <a:off x="791767" y="4941436"/>
            <a:ext cx="199787" cy="115416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 fontScale="92500" lnSpcReduction="10000"/>
          </a:bodyPr>
          <a:lstStyle/>
          <a:p>
            <a:r>
              <a:rPr lang="nb-NO" sz="525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1765" y="4944108"/>
            <a:ext cx="4624173" cy="115416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52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63" y="280565"/>
            <a:ext cx="381307" cy="3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48409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/>
        </p:nvSpPr>
        <p:spPr>
          <a:xfrm>
            <a:off x="791765" y="3199428"/>
            <a:ext cx="2376000" cy="137220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268" y="3329753"/>
            <a:ext cx="2014538" cy="1068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/>
        </p:nvSpPr>
        <p:spPr>
          <a:xfrm>
            <a:off x="3384000" y="3205463"/>
            <a:ext cx="2376000" cy="136617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4731" y="3335787"/>
            <a:ext cx="2014538" cy="1068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/>
        </p:nvSpPr>
        <p:spPr>
          <a:xfrm>
            <a:off x="5976235" y="3199428"/>
            <a:ext cx="2376000" cy="136617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6966" y="3329751"/>
            <a:ext cx="2014538" cy="1068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3869" y="654844"/>
            <a:ext cx="7558366" cy="807906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27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1766" y="1584651"/>
            <a:ext cx="2376000" cy="148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84000" y="1584651"/>
            <a:ext cx="2376000" cy="148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62460" y="1584651"/>
            <a:ext cx="2376000" cy="148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/>
        </p:nvSpPr>
        <p:spPr>
          <a:xfrm>
            <a:off x="8655422" y="4882819"/>
            <a:ext cx="373088" cy="17645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675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675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/>
        </p:nvSpPr>
        <p:spPr>
          <a:xfrm>
            <a:off x="7439025" y="4898363"/>
            <a:ext cx="1423987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25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525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/>
        </p:nvSpPr>
        <p:spPr>
          <a:xfrm>
            <a:off x="791767" y="4941436"/>
            <a:ext cx="199787" cy="115416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 fontScale="92500" lnSpcReduction="10000"/>
          </a:bodyPr>
          <a:lstStyle/>
          <a:p>
            <a:r>
              <a:rPr lang="nb-NO" sz="525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1765" y="4944108"/>
            <a:ext cx="4624173" cy="115416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52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63" y="280565"/>
            <a:ext cx="381307" cy="3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69089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5531"/>
            <a:ext cx="1808521" cy="509925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/>
        </p:nvSpPr>
        <p:spPr>
          <a:xfrm>
            <a:off x="791767" y="1658471"/>
            <a:ext cx="2401253" cy="308010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7946" y="1875621"/>
            <a:ext cx="1953854" cy="263036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/>
        </p:nvSpPr>
        <p:spPr>
          <a:xfrm>
            <a:off x="3371373" y="1665505"/>
            <a:ext cx="2430000" cy="307307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4847" y="1882654"/>
            <a:ext cx="1949825" cy="2623331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/>
        </p:nvSpPr>
        <p:spPr>
          <a:xfrm>
            <a:off x="5950982" y="1658472"/>
            <a:ext cx="2401253" cy="307307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4865" y="1875621"/>
            <a:ext cx="1951189" cy="2638775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3869" y="654844"/>
            <a:ext cx="7558366" cy="807906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27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/>
        </p:nvSpPr>
        <p:spPr>
          <a:xfrm>
            <a:off x="8655422" y="4882819"/>
            <a:ext cx="373088" cy="17645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675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675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/>
        </p:nvSpPr>
        <p:spPr>
          <a:xfrm>
            <a:off x="7439025" y="4898363"/>
            <a:ext cx="1423987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25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525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63" y="280565"/>
            <a:ext cx="381307" cy="3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84600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1"/>
            <a:ext cx="1769454" cy="506855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/>
        </p:nvSpPr>
        <p:spPr>
          <a:xfrm>
            <a:off x="791767" y="828675"/>
            <a:ext cx="2401253" cy="390286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/>
        </p:nvSpPr>
        <p:spPr>
          <a:xfrm>
            <a:off x="3372248" y="828674"/>
            <a:ext cx="2401253" cy="390287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/>
        </p:nvSpPr>
        <p:spPr>
          <a:xfrm>
            <a:off x="5952730" y="828674"/>
            <a:ext cx="2401253" cy="390287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7946" y="1047751"/>
            <a:ext cx="1953854" cy="820239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97088" y="1047752"/>
            <a:ext cx="1949825" cy="820239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74864" y="1047751"/>
            <a:ext cx="1951189" cy="82023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/>
        </p:nvSpPr>
        <p:spPr>
          <a:xfrm>
            <a:off x="8655422" y="4882819"/>
            <a:ext cx="373088" cy="17645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675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675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/>
        </p:nvSpPr>
        <p:spPr>
          <a:xfrm>
            <a:off x="7439025" y="4898363"/>
            <a:ext cx="1423987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25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525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7946" y="2044338"/>
            <a:ext cx="1953854" cy="2461646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4847" y="2044339"/>
            <a:ext cx="1949825" cy="2461646"/>
          </a:xfrm>
          <a:prstGeom prst="rect">
            <a:avLst/>
          </a:prstGeo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4865" y="2044338"/>
            <a:ext cx="1951189" cy="2470057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63" y="280565"/>
            <a:ext cx="381307" cy="3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39312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/>
        </p:nvSpPr>
        <p:spPr>
          <a:xfrm>
            <a:off x="0" y="4957131"/>
            <a:ext cx="9144000" cy="19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0869"/>
            <a:ext cx="9144000" cy="496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/>
        </p:nvSpPr>
        <p:spPr>
          <a:xfrm>
            <a:off x="305992" y="5015800"/>
            <a:ext cx="199787" cy="115416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 fontScale="92500" lnSpcReduction="10000"/>
          </a:bodyPr>
          <a:lstStyle/>
          <a:p>
            <a:r>
              <a:rPr lang="nb-NO" sz="525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989" y="5013710"/>
            <a:ext cx="4086011" cy="115416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525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/>
        </p:nvSpPr>
        <p:spPr>
          <a:xfrm>
            <a:off x="8655422" y="4966009"/>
            <a:ext cx="373088" cy="17645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675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675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/>
        </p:nvSpPr>
        <p:spPr>
          <a:xfrm>
            <a:off x="7439025" y="4981553"/>
            <a:ext cx="1423987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25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525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</p:spTree>
    <p:extLst>
      <p:ext uri="{BB962C8B-B14F-4D97-AF65-F5344CB8AC3E}">
        <p14:creationId xmlns:p14="http://schemas.microsoft.com/office/powerpoint/2010/main" val="1548413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572000" cy="496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0"/>
            <a:ext cx="4572000" cy="496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/>
        </p:nvSpPr>
        <p:spPr>
          <a:xfrm>
            <a:off x="0" y="4957131"/>
            <a:ext cx="9144000" cy="19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/>
        </p:nvSpPr>
        <p:spPr>
          <a:xfrm>
            <a:off x="305992" y="5015800"/>
            <a:ext cx="199787" cy="115416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 fontScale="92500" lnSpcReduction="10000"/>
          </a:bodyPr>
          <a:lstStyle/>
          <a:p>
            <a:r>
              <a:rPr lang="nb-NO" sz="525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989" y="5013710"/>
            <a:ext cx="6116516" cy="115416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525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/>
        </p:nvSpPr>
        <p:spPr>
          <a:xfrm>
            <a:off x="8655422" y="4966009"/>
            <a:ext cx="373088" cy="17645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675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675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/>
        </p:nvSpPr>
        <p:spPr>
          <a:xfrm>
            <a:off x="7439025" y="4981553"/>
            <a:ext cx="1423987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25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525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</p:spTree>
    <p:extLst>
      <p:ext uri="{BB962C8B-B14F-4D97-AF65-F5344CB8AC3E}">
        <p14:creationId xmlns:p14="http://schemas.microsoft.com/office/powerpoint/2010/main" val="1605691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/>
        </p:nvSpPr>
        <p:spPr>
          <a:xfrm>
            <a:off x="0" y="0"/>
            <a:ext cx="9144000" cy="39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6608641" y="2126849"/>
            <a:ext cx="2535359" cy="2494722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05083" y="4695976"/>
            <a:ext cx="809594" cy="17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CF0EE06E-C3EA-44B8-AA45-ECD18F662AAD}" type="datetimeFigureOut">
              <a:rPr lang="nb-NO" smtClean="0"/>
              <a:t>09.03.2021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195" y="718984"/>
            <a:ext cx="6193520" cy="1932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0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316" y="2964064"/>
            <a:ext cx="3852214" cy="777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0155C06-D74C-425C-A604-36F183535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127" y="4177882"/>
            <a:ext cx="3114874" cy="5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37960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68760" y="0"/>
            <a:ext cx="4572000" cy="254523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2545239"/>
            <a:ext cx="4572000" cy="241633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572000" cy="496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/>
        </p:nvSpPr>
        <p:spPr>
          <a:xfrm>
            <a:off x="305992" y="5015800"/>
            <a:ext cx="199787" cy="115416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 fontScale="92500" lnSpcReduction="10000"/>
          </a:bodyPr>
          <a:lstStyle/>
          <a:p>
            <a:r>
              <a:rPr lang="nb-NO" sz="525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/>
        </p:nvSpPr>
        <p:spPr>
          <a:xfrm>
            <a:off x="0" y="4957131"/>
            <a:ext cx="9144000" cy="19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/>
        </p:nvSpPr>
        <p:spPr>
          <a:xfrm>
            <a:off x="305992" y="5015800"/>
            <a:ext cx="199787" cy="115416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 fontScale="92500" lnSpcReduction="10000"/>
          </a:bodyPr>
          <a:lstStyle/>
          <a:p>
            <a:r>
              <a:rPr lang="nb-NO" sz="525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989" y="5013710"/>
            <a:ext cx="6268917" cy="115416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525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/>
        </p:nvSpPr>
        <p:spPr>
          <a:xfrm>
            <a:off x="8655422" y="4966009"/>
            <a:ext cx="373088" cy="17645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675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675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/>
        </p:nvSpPr>
        <p:spPr>
          <a:xfrm>
            <a:off x="7439025" y="4981553"/>
            <a:ext cx="1423987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25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525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</p:spTree>
    <p:extLst>
      <p:ext uri="{BB962C8B-B14F-4D97-AF65-F5344CB8AC3E}">
        <p14:creationId xmlns:p14="http://schemas.microsoft.com/office/powerpoint/2010/main" val="1562644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4572000" cy="248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81330"/>
            <a:ext cx="4572000" cy="248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/>
        </p:nvSpPr>
        <p:spPr>
          <a:xfrm>
            <a:off x="0" y="4957131"/>
            <a:ext cx="9144000" cy="1952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/>
        </p:nvSpPr>
        <p:spPr>
          <a:xfrm>
            <a:off x="305992" y="5015800"/>
            <a:ext cx="199787" cy="115416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 fontScale="92500" lnSpcReduction="10000"/>
          </a:bodyPr>
          <a:lstStyle/>
          <a:p>
            <a:r>
              <a:rPr lang="nb-NO" sz="525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5989" y="5013710"/>
            <a:ext cx="6228575" cy="115416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525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/>
        </p:nvSpPr>
        <p:spPr>
          <a:xfrm>
            <a:off x="8655422" y="4966009"/>
            <a:ext cx="373088" cy="17645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675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675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/>
        </p:nvSpPr>
        <p:spPr>
          <a:xfrm>
            <a:off x="7439025" y="4981553"/>
            <a:ext cx="1423987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25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525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572000" y="-2670"/>
            <a:ext cx="4572000" cy="248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572000" y="2478659"/>
            <a:ext cx="4572000" cy="248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5349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3847596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2711310"/>
            <a:ext cx="5568870" cy="238405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4846679"/>
              </p:ext>
            </p:extLst>
          </p:nvPr>
        </p:nvGraphicFramePr>
        <p:xfrm>
          <a:off x="793595" y="167816"/>
          <a:ext cx="7558640" cy="376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/>
        </p:nvSpPr>
        <p:spPr>
          <a:xfrm>
            <a:off x="8655422" y="4882819"/>
            <a:ext cx="373088" cy="17645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675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675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/>
        </p:nvSpPr>
        <p:spPr>
          <a:xfrm>
            <a:off x="7439025" y="4898363"/>
            <a:ext cx="1423987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25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525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63" y="280565"/>
            <a:ext cx="381307" cy="3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31123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/>
        </p:nvSpPr>
        <p:spPr>
          <a:xfrm>
            <a:off x="0" y="1"/>
            <a:ext cx="9144000" cy="50994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875" y="2800442"/>
            <a:ext cx="2582919" cy="13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88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874" y="3026810"/>
            <a:ext cx="2582920" cy="13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5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872" y="3139995"/>
            <a:ext cx="2582920" cy="13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5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876" y="2913626"/>
            <a:ext cx="2582919" cy="13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5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715792" y="4320548"/>
            <a:ext cx="250088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75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75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75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facebook.com/fylkesmannenrogaland/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5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75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fylkesmannen.no/ro</a:t>
            </a:r>
          </a:p>
          <a:p>
            <a:endParaRPr lang="nb-NO" sz="75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767" y="654844"/>
            <a:ext cx="2511026" cy="1740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3721203" y="-1"/>
            <a:ext cx="5422798" cy="514350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216C4E3-3874-418C-AB09-69397E380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885" y="3818888"/>
            <a:ext cx="2500889" cy="41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9787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/>
        </p:nvSpPr>
        <p:spPr>
          <a:xfrm>
            <a:off x="0" y="1"/>
            <a:ext cx="9144000" cy="50994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875" y="2800442"/>
            <a:ext cx="2582919" cy="13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88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874" y="3026810"/>
            <a:ext cx="2582920" cy="13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5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872" y="3139995"/>
            <a:ext cx="2582920" cy="13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5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876" y="2913626"/>
            <a:ext cx="2582919" cy="13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5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715792" y="4320548"/>
            <a:ext cx="246596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75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75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75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facebook.com/fylkesmannenrogaland/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5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75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fylkesmannen.no/ro</a:t>
            </a:r>
          </a:p>
          <a:p>
            <a:endParaRPr lang="nb-NO" sz="75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767" y="654844"/>
            <a:ext cx="2511026" cy="1740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3782575" y="212556"/>
            <a:ext cx="5361426" cy="4809733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EC7BE2C-E15B-456B-9147-91C52B42E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885" y="3818888"/>
            <a:ext cx="2500889" cy="41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0772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/>
        </p:nvSpPr>
        <p:spPr>
          <a:xfrm>
            <a:off x="0" y="1"/>
            <a:ext cx="3657601" cy="50994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875" y="2800442"/>
            <a:ext cx="2582919" cy="13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88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874" y="3026810"/>
            <a:ext cx="2582920" cy="13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5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872" y="3139995"/>
            <a:ext cx="2582920" cy="13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5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876" y="2913626"/>
            <a:ext cx="2582919" cy="13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5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715792" y="4320548"/>
            <a:ext cx="2610191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75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75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75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facebook.com/fylkesmannenrogaland/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5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75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fylkesmannen.no/ro</a:t>
            </a:r>
          </a:p>
          <a:p>
            <a:endParaRPr lang="nb-NO" sz="75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1767" y="654844"/>
            <a:ext cx="2511026" cy="1740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57601" y="-44"/>
            <a:ext cx="5486400" cy="51435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43"/>
            <a:ext cx="835004" cy="5143543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00801" y="4933579"/>
            <a:ext cx="2508806" cy="13647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525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80BB94B5-001E-41DB-A787-AD16C502B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885" y="3818888"/>
            <a:ext cx="2500889" cy="41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55436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/>
        </p:nvSpPr>
        <p:spPr>
          <a:xfrm>
            <a:off x="0" y="3916590"/>
            <a:ext cx="9144000" cy="11828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63" y="1"/>
            <a:ext cx="9144000" cy="39171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3989" y="777241"/>
            <a:ext cx="2693344" cy="2405193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35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7785463" y="3916590"/>
            <a:ext cx="1358537" cy="122534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1475" y="4311760"/>
            <a:ext cx="2079473" cy="13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88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1475" y="4538128"/>
            <a:ext cx="2079469" cy="13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5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473" y="4651313"/>
            <a:ext cx="2079473" cy="13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5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1476" y="4424944"/>
            <a:ext cx="2079473" cy="13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5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6672297" y="4294486"/>
            <a:ext cx="2471703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75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75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75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facebook.com/</a:t>
            </a:r>
            <a:r>
              <a:rPr lang="nb-NO" sz="75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fylkesmannenrogaland</a:t>
            </a:r>
            <a:r>
              <a:rPr lang="nb-NO" sz="75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75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75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fylkesmannen.no/ro</a:t>
            </a:r>
          </a:p>
          <a:p>
            <a:endParaRPr lang="nb-NO" sz="75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3988" y="3787400"/>
            <a:ext cx="2698115" cy="129190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525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7EBFB9E6-519A-45A6-BFA0-896E2839B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885" y="4292004"/>
            <a:ext cx="2500889" cy="41681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73" y="4330119"/>
            <a:ext cx="103879" cy="10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71919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/>
        </p:nvSpPr>
        <p:spPr>
          <a:xfrm>
            <a:off x="8655422" y="4882819"/>
            <a:ext cx="373088" cy="17645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675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675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/>
        </p:nvSpPr>
        <p:spPr>
          <a:xfrm>
            <a:off x="7439025" y="4898363"/>
            <a:ext cx="1423987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25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525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766" y="654844"/>
            <a:ext cx="7560469" cy="80790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51" y="286461"/>
            <a:ext cx="373088" cy="36621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0E5369F-3182-4E30-B137-8B3B9A4B9B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0538"/>
            <a:ext cx="9228266" cy="519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93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/>
        </p:nvSpPr>
        <p:spPr>
          <a:xfrm>
            <a:off x="8655422" y="4882819"/>
            <a:ext cx="373088" cy="17645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675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675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/>
        </p:nvSpPr>
        <p:spPr>
          <a:xfrm>
            <a:off x="7439025" y="4898363"/>
            <a:ext cx="1423987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25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525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51" y="286461"/>
            <a:ext cx="373088" cy="36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95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/>
        </p:nvSpPr>
        <p:spPr>
          <a:xfrm>
            <a:off x="0" y="0"/>
            <a:ext cx="9144000" cy="39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6145766" y="1151272"/>
            <a:ext cx="2998230" cy="3560909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05083" y="4695976"/>
            <a:ext cx="809594" cy="17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CF0EE06E-C3EA-44B8-AA45-ECD18F662AAD}" type="datetimeFigureOut">
              <a:rPr lang="nb-NO" smtClean="0"/>
              <a:t>09.03.2021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195" y="718984"/>
            <a:ext cx="6193520" cy="1932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40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316" y="2948478"/>
            <a:ext cx="3852214" cy="777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2748028-E1FC-4349-9E57-2E4A1C9DC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127" y="4177882"/>
            <a:ext cx="3114874" cy="5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66344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F667A8-E905-4006-8B0B-7E1EAEC44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95C90-5389-4183-9FDD-94D8E4773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28526B-B4F3-4AA3-B805-8773E06DC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E06E-C3EA-44B8-AA45-ECD18F662AAD}" type="datetimeFigureOut">
              <a:rPr lang="nb-NO" smtClean="0"/>
              <a:t>09.03.2021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DFCD75-9941-4282-B833-10919C4F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E82F8E-2BC6-40AC-8FC5-3A53D662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2FB5F-5A8F-4219-A8F7-B6960E3C44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7789563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8602" cy="515066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636692" y="2227895"/>
            <a:ext cx="5968043" cy="401164"/>
          </a:xfrm>
        </p:spPr>
        <p:txBody>
          <a:bodyPr/>
          <a:lstStyle>
            <a:lvl1pPr algn="l">
              <a:defRPr sz="3200" cap="small" baseline="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presentasjonstittel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6690" y="2571751"/>
            <a:ext cx="5821513" cy="286871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Dato inn her</a:t>
            </a:r>
          </a:p>
        </p:txBody>
      </p:sp>
    </p:spTree>
    <p:extLst>
      <p:ext uri="{BB962C8B-B14F-4D97-AF65-F5344CB8AC3E}">
        <p14:creationId xmlns:p14="http://schemas.microsoft.com/office/powerpoint/2010/main" val="584848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87" y="1351542"/>
            <a:ext cx="8229276" cy="401164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86" y="1810018"/>
            <a:ext cx="4789556" cy="27675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539654" y="1810018"/>
            <a:ext cx="3065080" cy="276755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/>
        </p:nvSpPr>
        <p:spPr>
          <a:xfrm>
            <a:off x="0" y="0"/>
            <a:ext cx="9144000" cy="39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6142" y="841772"/>
            <a:ext cx="3845858" cy="17907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3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467" y="2959270"/>
            <a:ext cx="3864497" cy="6738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921206" y="0"/>
            <a:ext cx="4222794" cy="3915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05083" y="4695976"/>
            <a:ext cx="809594" cy="17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CF0EE06E-C3EA-44B8-AA45-ECD18F662AAD}" type="datetimeFigureOut">
              <a:rPr lang="nb-NO" smtClean="0"/>
              <a:t>09.03.2021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6508000" y="3919537"/>
            <a:ext cx="2636000" cy="117633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75C4ADE-0348-4579-9EEB-CC90DD672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127" y="4177882"/>
            <a:ext cx="3114874" cy="5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72880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/>
        </p:nvSpPr>
        <p:spPr>
          <a:xfrm>
            <a:off x="0" y="1944000"/>
            <a:ext cx="9144000" cy="197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4014000" cy="19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79000" y="0"/>
            <a:ext cx="2565000" cy="1944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014000" y="0"/>
            <a:ext cx="2565000" cy="19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05083" y="4695976"/>
            <a:ext cx="809594" cy="17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CF0EE06E-C3EA-44B8-AA45-ECD18F662AAD}" type="datetimeFigureOut">
              <a:rPr lang="nb-NO" smtClean="0"/>
              <a:t>09.03.2021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786" y="2380130"/>
            <a:ext cx="7385297" cy="99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3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663" y="3390493"/>
            <a:ext cx="5119544" cy="6738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6508000" y="3919537"/>
            <a:ext cx="2636000" cy="1176338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9B83E8E-2AFC-4819-AEAD-2FA6BA5DB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127" y="4177882"/>
            <a:ext cx="3114874" cy="5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9505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9195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6394" y="2046339"/>
            <a:ext cx="7428689" cy="69567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40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05083" y="4695976"/>
            <a:ext cx="809594" cy="176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CF0EE06E-C3EA-44B8-AA45-ECD18F662AAD}" type="datetimeFigureOut">
              <a:rPr lang="nb-NO" smtClean="0"/>
              <a:t>09.03.2021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317" y="2964064"/>
            <a:ext cx="3706407" cy="777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6508000" y="3919537"/>
            <a:ext cx="2636000" cy="117633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873312E-2776-4228-A165-197268248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127" y="4177882"/>
            <a:ext cx="3114874" cy="5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6217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3156" y="1623742"/>
            <a:ext cx="3667270" cy="310819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3577" y="1619100"/>
            <a:ext cx="3661163" cy="31081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766" y="654844"/>
            <a:ext cx="7560469" cy="80790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/>
        </p:nvSpPr>
        <p:spPr>
          <a:xfrm>
            <a:off x="8655422" y="4882819"/>
            <a:ext cx="373088" cy="17645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675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675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/>
        </p:nvSpPr>
        <p:spPr>
          <a:xfrm>
            <a:off x="7439025" y="4898363"/>
            <a:ext cx="1423987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25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525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63" y="280565"/>
            <a:ext cx="381307" cy="3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89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/>
        </p:nvSpPr>
        <p:spPr>
          <a:xfrm>
            <a:off x="0" y="-76200"/>
            <a:ext cx="9144000" cy="15867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766" y="654844"/>
            <a:ext cx="7560469" cy="807907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27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/>
        </p:nvSpPr>
        <p:spPr>
          <a:xfrm>
            <a:off x="8655422" y="4882819"/>
            <a:ext cx="373088" cy="17645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675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675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/>
        </p:nvSpPr>
        <p:spPr>
          <a:xfrm>
            <a:off x="7439025" y="4898363"/>
            <a:ext cx="1423987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25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525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3156" y="1623742"/>
            <a:ext cx="3667270" cy="310819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3577" y="1619100"/>
            <a:ext cx="3661163" cy="31081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391" y="279637"/>
            <a:ext cx="378619" cy="3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68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/>
        </p:nvSpPr>
        <p:spPr>
          <a:xfrm>
            <a:off x="5619466" y="1623350"/>
            <a:ext cx="2732767" cy="3108194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41206" y="1851211"/>
            <a:ext cx="2283620" cy="263744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761" y="654845"/>
            <a:ext cx="7560470" cy="8079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27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1767" y="1623350"/>
            <a:ext cx="4612943" cy="310819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/>
        </p:nvSpPr>
        <p:spPr>
          <a:xfrm>
            <a:off x="8655422" y="4882819"/>
            <a:ext cx="373088" cy="17645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675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675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/>
        </p:nvSpPr>
        <p:spPr>
          <a:xfrm>
            <a:off x="7439025" y="4898363"/>
            <a:ext cx="1423987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525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525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Rogaland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63" y="280565"/>
            <a:ext cx="381307" cy="3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2084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/>
        </p:nvSpPr>
        <p:spPr>
          <a:xfrm>
            <a:off x="0" y="5095364"/>
            <a:ext cx="9144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198261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5" r:id="rId14"/>
    <p:sldLayoutId id="2147484096" r:id="rId15"/>
    <p:sldLayoutId id="2147484097" r:id="rId16"/>
    <p:sldLayoutId id="2147484098" r:id="rId17"/>
    <p:sldLayoutId id="2147484099" r:id="rId18"/>
    <p:sldLayoutId id="2147484100" r:id="rId19"/>
    <p:sldLayoutId id="2147484101" r:id="rId20"/>
    <p:sldLayoutId id="2147484102" r:id="rId21"/>
    <p:sldLayoutId id="2147484103" r:id="rId22"/>
    <p:sldLayoutId id="2147484104" r:id="rId23"/>
    <p:sldLayoutId id="2147484105" r:id="rId24"/>
    <p:sldLayoutId id="2147484106" r:id="rId25"/>
    <p:sldLayoutId id="2147484107" r:id="rId26"/>
    <p:sldLayoutId id="2147484108" r:id="rId27"/>
    <p:sldLayoutId id="2147484109" r:id="rId28"/>
    <p:sldLayoutId id="2147484110" r:id="rId29"/>
    <p:sldLayoutId id="2147484111" r:id="rId30"/>
    <p:sldLayoutId id="2147483727" r:id="rId31"/>
    <p:sldLayoutId id="2147483650" r:id="rId3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547EBF"/>
          </p15:clr>
        </p15:guide>
        <p15:guide id="2" pos="257">
          <p15:clr>
            <a:srgbClr val="F26B43"/>
          </p15:clr>
        </p15:guide>
        <p15:guide id="3" pos="665">
          <p15:clr>
            <a:srgbClr val="547EBF"/>
          </p15:clr>
        </p15:guide>
        <p15:guide id="4" orient="horz" pos="3974">
          <p15:clr>
            <a:srgbClr val="547EBF"/>
          </p15:clr>
        </p15:guide>
        <p15:guide id="5" pos="7015">
          <p15:clr>
            <a:srgbClr val="547EBF"/>
          </p15:clr>
        </p15:guide>
        <p15:guide id="6" orient="horz" pos="232">
          <p15:clr>
            <a:srgbClr val="F26B43"/>
          </p15:clr>
        </p15:guide>
        <p15:guide id="7" pos="7423">
          <p15:clr>
            <a:srgbClr val="F26B43"/>
          </p15:clr>
        </p15:guide>
        <p15:guide id="8" pos="7106">
          <p15:clr>
            <a:srgbClr val="F26B43"/>
          </p15:clr>
        </p15:guide>
        <p15:guide id="9" pos="3840">
          <p15:clr>
            <a:srgbClr val="FDE53C"/>
          </p15:clr>
        </p15:guide>
        <p15:guide id="11" orient="horz" pos="55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pos="2774">
          <p15:clr>
            <a:srgbClr val="F26B43"/>
          </p15:clr>
        </p15:guide>
        <p15:guide id="14" pos="4906">
          <p15:clr>
            <a:srgbClr val="F26B43"/>
          </p15:clr>
        </p15:guide>
        <p15:guide id="15" orient="horz" pos="2092">
          <p15:clr>
            <a:srgbClr val="F26B43"/>
          </p15:clr>
        </p15:guide>
        <p15:guide id="16" orient="horz" pos="27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body" sz="quarter" idx="10"/>
          </p:nvPr>
        </p:nvSpPr>
        <p:spPr>
          <a:xfrm>
            <a:off x="827584" y="1131590"/>
            <a:ext cx="6193520" cy="1932748"/>
          </a:xfrm>
        </p:spPr>
        <p:txBody>
          <a:bodyPr anchor="b">
            <a:normAutofit/>
          </a:bodyPr>
          <a:lstStyle/>
          <a:p>
            <a:r>
              <a:rPr lang="nn-NO" sz="3100" dirty="0"/>
              <a:t>UIS Masters:</a:t>
            </a:r>
            <a:br>
              <a:rPr lang="nn-NO" sz="3100" dirty="0"/>
            </a:br>
            <a:r>
              <a:rPr lang="nn-NO" sz="2800" dirty="0"/>
              <a:t>Job-</a:t>
            </a:r>
            <a:r>
              <a:rPr lang="nn-NO" sz="2800" dirty="0" err="1"/>
              <a:t>training</a:t>
            </a:r>
            <a:r>
              <a:rPr lang="nn-NO" sz="2800" dirty="0"/>
              <a:t> </a:t>
            </a:r>
            <a:r>
              <a:rPr lang="nn-NO" sz="2800" dirty="0" err="1"/>
              <a:t>opportunity</a:t>
            </a:r>
            <a:r>
              <a:rPr lang="nn-NO" sz="2800" dirty="0"/>
              <a:t> </a:t>
            </a:r>
            <a:r>
              <a:rPr lang="nn-NO" sz="2800" dirty="0" err="1"/>
              <a:t>with</a:t>
            </a:r>
            <a:r>
              <a:rPr lang="nn-NO" sz="2800" dirty="0"/>
              <a:t> </a:t>
            </a:r>
            <a:r>
              <a:rPr lang="nn-NO" sz="2800" dirty="0" err="1"/>
              <a:t>the</a:t>
            </a:r>
            <a:r>
              <a:rPr lang="nn-NO" sz="2800" dirty="0"/>
              <a:t> </a:t>
            </a:r>
            <a:r>
              <a:rPr lang="nn-NO" sz="2800" dirty="0" err="1"/>
              <a:t>County</a:t>
            </a:r>
            <a:r>
              <a:rPr lang="nn-NO" sz="2800" dirty="0"/>
              <a:t> Governor 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28812F3-F10E-4D0F-B34C-BE225FF66158}"/>
              </a:ext>
            </a:extLst>
          </p:cNvPr>
          <p:cNvSpPr/>
          <p:nvPr/>
        </p:nvSpPr>
        <p:spPr>
          <a:xfrm>
            <a:off x="5023411" y="1399316"/>
            <a:ext cx="38164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/>
              <a:t>The </a:t>
            </a:r>
            <a:r>
              <a:rPr lang="nn-NO" dirty="0" err="1"/>
              <a:t>King’s</a:t>
            </a:r>
            <a:r>
              <a:rPr lang="nn-NO" dirty="0"/>
              <a:t> representative for </a:t>
            </a:r>
            <a:r>
              <a:rPr lang="nn-NO" dirty="0" err="1"/>
              <a:t>the</a:t>
            </a:r>
            <a:r>
              <a:rPr lang="nn-NO" dirty="0"/>
              <a:t> National Assembly and </a:t>
            </a:r>
            <a:r>
              <a:rPr lang="nn-NO" dirty="0" err="1"/>
              <a:t>the</a:t>
            </a:r>
            <a:r>
              <a:rPr lang="nn-NO" dirty="0"/>
              <a:t> National </a:t>
            </a:r>
            <a:r>
              <a:rPr lang="nn-NO" dirty="0" err="1"/>
              <a:t>Government</a:t>
            </a:r>
            <a:r>
              <a:rPr lang="nn-NO" dirty="0"/>
              <a:t>. </a:t>
            </a:r>
          </a:p>
          <a:p>
            <a:endParaRPr lang="nn-NO" dirty="0"/>
          </a:p>
          <a:p>
            <a:r>
              <a:rPr lang="es-ES" dirty="0" err="1"/>
              <a:t>Lone</a:t>
            </a:r>
            <a:r>
              <a:rPr lang="nn-NO" dirty="0"/>
              <a:t> plays an important link between the local municipalities and the Central State Institutions.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836E40F-A2BD-4DDD-8358-F580F7C3A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87" y="1437717"/>
            <a:ext cx="4424315" cy="240069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1369C94-7C27-44BE-B57D-8235BC2C08EB}"/>
              </a:ext>
            </a:extLst>
          </p:cNvPr>
          <p:cNvSpPr/>
          <p:nvPr/>
        </p:nvSpPr>
        <p:spPr>
          <a:xfrm>
            <a:off x="467544" y="539478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800" b="1" dirty="0" err="1"/>
              <a:t>Rogaland’s</a:t>
            </a:r>
            <a:r>
              <a:rPr lang="nn-NO" sz="2800" b="1" dirty="0"/>
              <a:t> </a:t>
            </a:r>
            <a:r>
              <a:rPr lang="nn-NO" sz="2800" b="1" dirty="0" err="1"/>
              <a:t>County</a:t>
            </a:r>
            <a:r>
              <a:rPr lang="nn-NO" sz="2800" b="1" dirty="0"/>
              <a:t> Governor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9D4B99D-B657-484B-8DA5-77771E8B3D39}"/>
              </a:ext>
            </a:extLst>
          </p:cNvPr>
          <p:cNvSpPr/>
          <p:nvPr/>
        </p:nvSpPr>
        <p:spPr>
          <a:xfrm>
            <a:off x="86360" y="3210163"/>
            <a:ext cx="4032571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n-NO" sz="2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n-NO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nn-NO" sz="1500" b="1" i="1" dirty="0">
                <a:solidFill>
                  <a:schemeClr val="accent2">
                    <a:lumMod val="75000"/>
                  </a:schemeClr>
                </a:solidFill>
              </a:rPr>
              <a:t>Lone Merete Solheim</a:t>
            </a:r>
          </a:p>
        </p:txBody>
      </p:sp>
    </p:spTree>
    <p:extLst>
      <p:ext uri="{BB962C8B-B14F-4D97-AF65-F5344CB8AC3E}">
        <p14:creationId xmlns:p14="http://schemas.microsoft.com/office/powerpoint/2010/main" val="250610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8C4F82A-6891-494B-9336-1E6C6DF06BE9}"/>
              </a:ext>
            </a:extLst>
          </p:cNvPr>
          <p:cNvSpPr/>
          <p:nvPr/>
        </p:nvSpPr>
        <p:spPr>
          <a:xfrm>
            <a:off x="1043608" y="1491630"/>
            <a:ext cx="43717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b="1" dirty="0">
              <a:solidFill>
                <a:srgbClr val="0707B9"/>
              </a:solidFill>
            </a:endParaRPr>
          </a:p>
          <a:p>
            <a:r>
              <a:rPr lang="nb-NO" b="1" dirty="0" err="1">
                <a:solidFill>
                  <a:schemeClr val="accent2">
                    <a:lumMod val="75000"/>
                  </a:schemeClr>
                </a:solidFill>
              </a:rPr>
              <a:t>We</a:t>
            </a:r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b="1" dirty="0" err="1">
                <a:solidFill>
                  <a:schemeClr val="accent2">
                    <a:lumMod val="75000"/>
                  </a:schemeClr>
                </a:solidFill>
              </a:rPr>
              <a:t>conduct</a:t>
            </a:r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b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 overall </a:t>
            </a:r>
            <a:r>
              <a:rPr lang="nb-NO" b="1" dirty="0" err="1">
                <a:solidFill>
                  <a:schemeClr val="accent2">
                    <a:lumMod val="75000"/>
                  </a:schemeClr>
                </a:solidFill>
              </a:rPr>
              <a:t>operational</a:t>
            </a:r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b="1" dirty="0" err="1">
                <a:solidFill>
                  <a:schemeClr val="accent2">
                    <a:lumMod val="75000"/>
                  </a:schemeClr>
                </a:solidFill>
              </a:rPr>
              <a:t>duties</a:t>
            </a:r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b="1" dirty="0" err="1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b="1" dirty="0" err="1">
                <a:solidFill>
                  <a:schemeClr val="accent2">
                    <a:lumMod val="75000"/>
                  </a:schemeClr>
                </a:solidFill>
              </a:rPr>
              <a:t>behalf</a:t>
            </a:r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b="1" dirty="0" err="1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the</a:t>
            </a:r>
            <a:r>
              <a:rPr lang="nb-NO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 House </a:t>
            </a:r>
            <a:r>
              <a:rPr lang="nb-NO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of</a:t>
            </a:r>
            <a:r>
              <a:rPr lang="nb-NO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 King, </a:t>
            </a:r>
            <a:r>
              <a:rPr lang="nb-NO" dirty="0">
                <a:solidFill>
                  <a:schemeClr val="accent6">
                    <a:lumMod val="75000"/>
                  </a:schemeClr>
                </a:solidFill>
              </a:rPr>
              <a:t>under </a:t>
            </a:r>
            <a:r>
              <a:rPr lang="nb-NO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nb-NO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6">
                    <a:lumMod val="75000"/>
                  </a:schemeClr>
                </a:solidFill>
              </a:rPr>
              <a:t>department’s</a:t>
            </a:r>
            <a:r>
              <a:rPr lang="nb-NO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6">
                    <a:lumMod val="75000"/>
                  </a:schemeClr>
                </a:solidFill>
              </a:rPr>
              <a:t>supervision</a:t>
            </a:r>
            <a:r>
              <a:rPr lang="nb-NO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nb-NO" dirty="0">
                <a:solidFill>
                  <a:schemeClr val="accent6">
                    <a:lumMod val="75000"/>
                  </a:schemeClr>
                </a:solidFill>
              </a:rPr>
              <a:t>  «Kommunal- og moderniseringsdepartementet», </a:t>
            </a:r>
          </a:p>
          <a:p>
            <a:r>
              <a:rPr lang="nb-NO" dirty="0" err="1">
                <a:solidFill>
                  <a:schemeClr val="accent6">
                    <a:lumMod val="75000"/>
                  </a:schemeClr>
                </a:solidFill>
              </a:rPr>
              <a:t>among</a:t>
            </a:r>
            <a:r>
              <a:rPr lang="nb-NO" dirty="0">
                <a:solidFill>
                  <a:schemeClr val="accent6">
                    <a:lumMod val="75000"/>
                  </a:schemeClr>
                </a:solidFill>
              </a:rPr>
              <a:t> 10 </a:t>
            </a:r>
            <a:r>
              <a:rPr lang="nb-NO" dirty="0" err="1">
                <a:solidFill>
                  <a:schemeClr val="accent6">
                    <a:lumMod val="75000"/>
                  </a:schemeClr>
                </a:solidFill>
              </a:rPr>
              <a:t>other</a:t>
            </a:r>
            <a:r>
              <a:rPr lang="nb-NO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6">
                    <a:lumMod val="75000"/>
                  </a:schemeClr>
                </a:solidFill>
              </a:rPr>
              <a:t>departments</a:t>
            </a:r>
            <a:r>
              <a:rPr lang="nb-NO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8631BCE-88D6-4CCD-AC60-5888B2D22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627534"/>
            <a:ext cx="3760023" cy="4443958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CAFD808-A912-4DE1-BC49-BA2CB3560B2F}"/>
              </a:ext>
            </a:extLst>
          </p:cNvPr>
          <p:cNvSpPr/>
          <p:nvPr/>
        </p:nvSpPr>
        <p:spPr>
          <a:xfrm rot="10800000" flipV="1">
            <a:off x="1484450" y="4223578"/>
            <a:ext cx="4371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1" i="1" dirty="0"/>
              <a:t>Harald Thune </a:t>
            </a:r>
          </a:p>
          <a:p>
            <a:pPr algn="r"/>
            <a:r>
              <a:rPr lang="nb-NO" sz="1400" i="1" dirty="0"/>
              <a:t>Governor’s Assistant</a:t>
            </a:r>
          </a:p>
        </p:txBody>
      </p:sp>
    </p:spTree>
    <p:extLst>
      <p:ext uri="{BB962C8B-B14F-4D97-AF65-F5344CB8AC3E}">
        <p14:creationId xmlns:p14="http://schemas.microsoft.com/office/powerpoint/2010/main" val="67323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791766" y="654844"/>
            <a:ext cx="7560469" cy="807907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452438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9B0101"/>
                </a:solidFill>
                <a:latin typeface="Times New Roman"/>
                <a:ea typeface="ＭＳ Ｐゴシック" pitchFamily="36" charset="-128"/>
                <a:cs typeface="Times New Roman"/>
              </a:defRPr>
            </a:lvl1pPr>
            <a:lvl2pPr algn="l" defTabSz="4524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84137"/>
                </a:solidFill>
                <a:latin typeface="Georgia" charset="0"/>
                <a:ea typeface="ＭＳ Ｐゴシック" pitchFamily="36" charset="-128"/>
              </a:defRPr>
            </a:lvl2pPr>
            <a:lvl3pPr algn="l" defTabSz="4524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84137"/>
                </a:solidFill>
                <a:latin typeface="Georgia" charset="0"/>
                <a:ea typeface="ＭＳ Ｐゴシック" pitchFamily="36" charset="-128"/>
              </a:defRPr>
            </a:lvl3pPr>
            <a:lvl4pPr algn="l" defTabSz="4524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84137"/>
                </a:solidFill>
                <a:latin typeface="Georgia" charset="0"/>
                <a:ea typeface="ＭＳ Ｐゴシック" pitchFamily="36" charset="-128"/>
              </a:defRPr>
            </a:lvl4pPr>
            <a:lvl5pPr algn="l" defTabSz="4524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84137"/>
                </a:solidFill>
                <a:latin typeface="Georgia" charset="0"/>
                <a:ea typeface="ＭＳ Ｐゴシック" pitchFamily="36" charset="-128"/>
              </a:defRPr>
            </a:lvl5pPr>
            <a:lvl6pPr marL="457200" algn="l" defTabSz="4524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E2B4F"/>
                </a:solidFill>
                <a:latin typeface="Arial" pitchFamily="36" charset="0"/>
                <a:ea typeface="ＭＳ Ｐゴシック" pitchFamily="36" charset="-128"/>
              </a:defRPr>
            </a:lvl6pPr>
            <a:lvl7pPr marL="914400" algn="l" defTabSz="4524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E2B4F"/>
                </a:solidFill>
                <a:latin typeface="Arial" pitchFamily="36" charset="0"/>
                <a:ea typeface="ＭＳ Ｐゴシック" pitchFamily="36" charset="-128"/>
              </a:defRPr>
            </a:lvl7pPr>
            <a:lvl8pPr marL="1371600" algn="l" defTabSz="4524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E2B4F"/>
                </a:solidFill>
                <a:latin typeface="Arial" pitchFamily="36" charset="0"/>
                <a:ea typeface="ＭＳ Ｐゴシック" pitchFamily="36" charset="-128"/>
              </a:defRPr>
            </a:lvl8pPr>
            <a:lvl9pPr marL="1828800" algn="l" defTabSz="452438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EE2B4F"/>
                </a:solidFill>
                <a:latin typeface="Arial" pitchFamily="36" charset="0"/>
                <a:ea typeface="ＭＳ Ｐゴシック" pitchFamily="36" charset="-128"/>
              </a:defRPr>
            </a:lvl9pPr>
          </a:lstStyle>
          <a:p>
            <a:pPr defTabSz="685800">
              <a:spcAft>
                <a:spcPts val="600"/>
              </a:spcAft>
            </a:pPr>
            <a:r>
              <a:rPr lang="nb-NO" sz="2700" kern="1200" dirty="0" err="1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Rogaland’s</a:t>
            </a:r>
            <a:r>
              <a:rPr lang="nb-NO" sz="2700" kern="1200" dirty="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 County Governor</a:t>
            </a:r>
          </a:p>
        </p:txBody>
      </p:sp>
      <p:sp>
        <p:nvSpPr>
          <p:cNvPr id="4" name="Plassholder for innhold 3"/>
          <p:cNvSpPr txBox="1">
            <a:spLocks/>
          </p:cNvSpPr>
          <p:nvPr/>
        </p:nvSpPr>
        <p:spPr>
          <a:xfrm>
            <a:off x="1000973" y="1639455"/>
            <a:ext cx="7559079" cy="3240360"/>
          </a:xfrm>
          <a:prstGeom prst="rect">
            <a:avLst/>
          </a:prstGeom>
        </p:spPr>
        <p:txBody>
          <a:bodyPr>
            <a:noAutofit/>
          </a:bodyPr>
          <a:lstStyle>
            <a:lvl1pPr marL="338138" indent="-338138" algn="l" defTabSz="45243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0101"/>
              </a:buClr>
              <a:buFont typeface="Arial" charset="0"/>
              <a:buChar char="•"/>
              <a:defRPr b="0" i="0" kern="1200">
                <a:solidFill>
                  <a:srgbClr val="000000"/>
                </a:solidFill>
                <a:latin typeface="Times New Roman"/>
                <a:ea typeface="ＭＳ Ｐゴシック" pitchFamily="36" charset="-128"/>
                <a:cs typeface="Times New Roman"/>
              </a:defRPr>
            </a:lvl1pPr>
            <a:lvl2pPr marL="735013" indent="-282575" algn="l" defTabSz="45243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0101"/>
              </a:buClr>
              <a:buFont typeface="Arial" charset="0"/>
              <a:buChar char="•"/>
              <a:defRPr b="0" i="0" kern="1200">
                <a:solidFill>
                  <a:srgbClr val="000000"/>
                </a:solidFill>
                <a:latin typeface="Times New Roman"/>
                <a:ea typeface="ＭＳ Ｐゴシック" pitchFamily="36" charset="-128"/>
                <a:cs typeface="Times New Roman"/>
              </a:defRPr>
            </a:lvl2pPr>
            <a:lvl3pPr marL="1130300" indent="-225425" algn="l" defTabSz="45243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0101"/>
              </a:buClr>
              <a:buFont typeface="Arial" charset="0"/>
              <a:buChar char="•"/>
              <a:defRPr b="0" i="0" kern="1200">
                <a:solidFill>
                  <a:srgbClr val="000000"/>
                </a:solidFill>
                <a:latin typeface="Times New Roman"/>
                <a:ea typeface="ＭＳ Ｐゴシック" pitchFamily="36" charset="-128"/>
                <a:cs typeface="Times New Roman"/>
              </a:defRPr>
            </a:lvl3pPr>
            <a:lvl4pPr marL="1582738" indent="-225425" algn="l" defTabSz="45243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0101"/>
              </a:buClr>
              <a:buFont typeface="Arial" charset="0"/>
              <a:buChar char="•"/>
              <a:defRPr b="0" i="0" kern="1200">
                <a:solidFill>
                  <a:srgbClr val="000000"/>
                </a:solidFill>
                <a:latin typeface="Times New Roman"/>
                <a:ea typeface="ＭＳ Ｐゴシック" pitchFamily="36" charset="-128"/>
                <a:cs typeface="Times New Roman"/>
              </a:defRPr>
            </a:lvl4pPr>
            <a:lvl5pPr marL="2035175" indent="-225425" algn="l" defTabSz="45243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B0101"/>
              </a:buClr>
              <a:buFont typeface="Arial" charset="0"/>
              <a:buChar char="•"/>
              <a:defRPr b="0" i="0" kern="1200">
                <a:solidFill>
                  <a:srgbClr val="000000"/>
                </a:solidFill>
                <a:latin typeface="Times New Roman"/>
                <a:ea typeface="ＭＳ Ｐゴシック" pitchFamily="36" charset="-128"/>
                <a:cs typeface="Times New Roman"/>
              </a:defRPr>
            </a:lvl5pPr>
            <a:lvl6pPr marL="2488448" indent="-226223" algn="l" defTabSz="4524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0893" indent="-226223" algn="l" defTabSz="4524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93338" indent="-226223" algn="l" defTabSz="4524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5784" indent="-226223" algn="l" defTabSz="45244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b-NO" sz="16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Our team </a:t>
            </a:r>
            <a:r>
              <a:rPr lang="nb-NO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</a:t>
            </a:r>
            <a:r>
              <a:rPr lang="es-ES" sz="160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sists</a:t>
            </a:r>
            <a:r>
              <a:rPr lang="es-ES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of </a:t>
            </a:r>
            <a:r>
              <a:rPr lang="nb-NO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150 </a:t>
            </a:r>
            <a:r>
              <a:rPr lang="nb-NO" sz="160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employees</a:t>
            </a:r>
            <a:r>
              <a:rPr lang="nb-NO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s-ES" sz="160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within</a:t>
            </a:r>
            <a:r>
              <a:rPr lang="es-ES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the </a:t>
            </a:r>
            <a:r>
              <a:rPr lang="nb-NO" sz="160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departments</a:t>
            </a:r>
            <a:r>
              <a:rPr lang="nb-NO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of: </a:t>
            </a:r>
          </a:p>
          <a:p>
            <a:pPr marL="0" indent="0" algn="just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None/>
              <a:defRPr/>
            </a:pPr>
            <a:r>
              <a:rPr lang="nb-NO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</a:p>
          <a:p>
            <a:pPr marL="0" indent="0" algn="just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None/>
              <a:defRPr/>
            </a:pPr>
            <a:r>
              <a:rPr lang="nb-NO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</a:t>
            </a:r>
            <a:r>
              <a:rPr lang="nb-NO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</a:t>
            </a:r>
            <a:r>
              <a:rPr lang="es-E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</a:t>
            </a:r>
            <a:r>
              <a:rPr lang="nb-NO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/SOCIAL WELFARE</a:t>
            </a:r>
          </a:p>
          <a:p>
            <a:pPr marL="0" indent="0" algn="just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None/>
              <a:defRPr/>
            </a:pPr>
            <a:r>
              <a:rPr lang="nb-NO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EDUCATION</a:t>
            </a:r>
          </a:p>
          <a:p>
            <a:pPr marL="0" indent="0" algn="just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None/>
              <a:defRPr/>
            </a:pPr>
            <a:r>
              <a:rPr lang="nb-NO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	AGRICULTURE</a:t>
            </a:r>
          </a:p>
          <a:p>
            <a:pPr marL="0" indent="0" algn="just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None/>
              <a:defRPr/>
            </a:pPr>
            <a:r>
              <a:rPr lang="nb-NO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		ENVIRONMENT </a:t>
            </a:r>
          </a:p>
          <a:p>
            <a:pPr marL="0" indent="0" algn="just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None/>
              <a:defRPr/>
            </a:pPr>
            <a:r>
              <a:rPr lang="nb-NO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			COMMUNITY/SAFETY</a:t>
            </a:r>
            <a:endParaRPr lang="nb-NO" sz="160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171450" indent="-171450" algn="just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b-NO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Collaboration </a:t>
            </a:r>
            <a:r>
              <a:rPr lang="nb-NO" sz="160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across</a:t>
            </a:r>
            <a:r>
              <a:rPr lang="nb-NO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60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the</a:t>
            </a:r>
            <a:r>
              <a:rPr lang="nb-NO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60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office</a:t>
            </a:r>
            <a:r>
              <a:rPr lang="nb-NO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is vital, </a:t>
            </a:r>
            <a:r>
              <a:rPr lang="nb-NO" sz="16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hence</a:t>
            </a:r>
            <a:r>
              <a:rPr lang="nb-NO" sz="16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60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our</a:t>
            </a:r>
            <a:r>
              <a:rPr lang="nb-NO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planning </a:t>
            </a:r>
            <a:r>
              <a:rPr lang="nb-NO" sz="160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groups</a:t>
            </a:r>
            <a:r>
              <a:rPr lang="nb-NO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60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are</a:t>
            </a:r>
            <a:r>
              <a:rPr lang="nb-NO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in </a:t>
            </a:r>
            <a:r>
              <a:rPr lang="nb-NO" sz="160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constant</a:t>
            </a:r>
            <a:r>
              <a:rPr lang="nb-NO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60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cooperation</a:t>
            </a:r>
            <a:r>
              <a:rPr lang="nb-NO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60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with</a:t>
            </a:r>
            <a:r>
              <a:rPr lang="nb-NO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a </a:t>
            </a:r>
            <a:r>
              <a:rPr lang="nb-NO" sz="160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supervisory</a:t>
            </a:r>
            <a:r>
              <a:rPr lang="nb-NO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team.</a:t>
            </a:r>
          </a:p>
        </p:txBody>
      </p:sp>
    </p:spTree>
    <p:extLst>
      <p:ext uri="{BB962C8B-B14F-4D97-AF65-F5344CB8AC3E}">
        <p14:creationId xmlns:p14="http://schemas.microsoft.com/office/powerpoint/2010/main" val="338268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18EDD57-9539-4934-85EC-20BC02D5E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9992" y="375506"/>
            <a:ext cx="4104456" cy="4392488"/>
          </a:xfrm>
        </p:spPr>
        <p:txBody>
          <a:bodyPr/>
          <a:lstStyle/>
          <a:p>
            <a:r>
              <a:rPr lang="nb-NO" sz="1800" b="1" dirty="0">
                <a:solidFill>
                  <a:srgbClr val="002060"/>
                </a:solidFill>
              </a:rPr>
              <a:t>Our </a:t>
            </a:r>
            <a:r>
              <a:rPr lang="nb-NO" sz="18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work</a:t>
            </a:r>
            <a:r>
              <a:rPr lang="nb-NO" sz="1800" b="1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nb-NO" sz="18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commitment</a:t>
            </a:r>
            <a:r>
              <a:rPr lang="nb-NO" sz="1800" b="1" dirty="0">
                <a:solidFill>
                  <a:srgbClr val="002060"/>
                </a:solidFill>
              </a:rPr>
              <a:t>: </a:t>
            </a:r>
          </a:p>
          <a:p>
            <a:endParaRPr lang="nb-NO" sz="1200" dirty="0"/>
          </a:p>
          <a:p>
            <a:r>
              <a:rPr lang="nb-NO" sz="1200" b="1" dirty="0">
                <a:solidFill>
                  <a:schemeClr val="accent1">
                    <a:lumMod val="75000"/>
                  </a:schemeClr>
                </a:solidFill>
              </a:rPr>
              <a:t>Nature Conservation:  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Classic Nature </a:t>
            </a:r>
            <a:r>
              <a:rPr lang="nb-NO" sz="1200" dirty="0" err="1"/>
              <a:t>Protected</a:t>
            </a:r>
            <a:r>
              <a:rPr lang="nb-NO" sz="1200" dirty="0"/>
              <a:t>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New National Framework; Wind Power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County and Regional Water Resources plan </a:t>
            </a:r>
          </a:p>
          <a:p>
            <a:endParaRPr lang="nb-NO" sz="1200" dirty="0"/>
          </a:p>
          <a:p>
            <a:r>
              <a:rPr lang="nb-NO" sz="1200" b="1" dirty="0" err="1">
                <a:solidFill>
                  <a:schemeClr val="accent1">
                    <a:lumMod val="75000"/>
                  </a:schemeClr>
                </a:solidFill>
              </a:rPr>
              <a:t>Pollution</a:t>
            </a:r>
            <a:r>
              <a:rPr lang="nb-NO" sz="1200" b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nb-NO" sz="1200" b="1" dirty="0" err="1">
                <a:solidFill>
                  <a:schemeClr val="accent1">
                    <a:lumMod val="75000"/>
                  </a:schemeClr>
                </a:solidFill>
              </a:rPr>
              <a:t>Climate</a:t>
            </a:r>
            <a:r>
              <a:rPr lang="nb-NO" sz="1200" b="1" dirty="0">
                <a:solidFill>
                  <a:schemeClr val="accent1">
                    <a:lumMod val="75000"/>
                  </a:schemeClr>
                </a:solidFill>
              </a:rPr>
              <a:t>: 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err="1"/>
              <a:t>Polluted</a:t>
            </a:r>
            <a:r>
              <a:rPr lang="nb-NO" sz="1200" dirty="0"/>
              <a:t> sediments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Industrial </a:t>
            </a:r>
            <a:r>
              <a:rPr lang="nb-NO" sz="1200" dirty="0" err="1"/>
              <a:t>pollution</a:t>
            </a:r>
            <a:r>
              <a:rPr lang="nb-NO" sz="1200" dirty="0"/>
              <a:t> </a:t>
            </a:r>
            <a:r>
              <a:rPr lang="nb-NO" sz="1200" dirty="0" err="1"/>
              <a:t>control</a:t>
            </a:r>
            <a:r>
              <a:rPr lang="nb-NO" sz="1200" dirty="0"/>
              <a:t> </a:t>
            </a:r>
            <a:r>
              <a:rPr lang="nb-NO" sz="1200" dirty="0" err="1"/>
              <a:t>license</a:t>
            </a:r>
            <a:r>
              <a:rPr lang="nb-NO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err="1"/>
              <a:t>Climate</a:t>
            </a:r>
            <a:r>
              <a:rPr lang="nb-NO" sz="1200" dirty="0"/>
              <a:t> gas </a:t>
            </a:r>
            <a:r>
              <a:rPr lang="nb-NO" sz="1200" dirty="0" err="1"/>
              <a:t>reduction</a:t>
            </a:r>
            <a:r>
              <a:rPr lang="nb-NO" sz="1200" dirty="0"/>
              <a:t> and </a:t>
            </a:r>
            <a:r>
              <a:rPr lang="nb-NO" sz="1200" dirty="0" err="1"/>
              <a:t>climate</a:t>
            </a:r>
            <a:r>
              <a:rPr lang="nb-NO" sz="1200" dirty="0"/>
              <a:t> </a:t>
            </a:r>
            <a:r>
              <a:rPr lang="nb-NO" sz="1200" dirty="0" err="1"/>
              <a:t>adjustment</a:t>
            </a:r>
            <a:endParaRPr lang="nb-NO" sz="1200" dirty="0"/>
          </a:p>
          <a:p>
            <a:endParaRPr lang="nb-NO" sz="1200" dirty="0"/>
          </a:p>
          <a:p>
            <a:r>
              <a:rPr lang="nb-NO" sz="1200" b="1" dirty="0" err="1">
                <a:solidFill>
                  <a:schemeClr val="accent1">
                    <a:lumMod val="75000"/>
                  </a:schemeClr>
                </a:solidFill>
              </a:rPr>
              <a:t>Coordination</a:t>
            </a:r>
            <a:r>
              <a:rPr lang="nb-NO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1200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nb-NO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12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nb-NO" sz="1200" b="1" dirty="0">
                <a:solidFill>
                  <a:schemeClr val="accent1">
                    <a:lumMod val="75000"/>
                  </a:schemeClr>
                </a:solidFill>
              </a:rPr>
              <a:t> regional </a:t>
            </a:r>
            <a:r>
              <a:rPr lang="nb-NO" sz="1200" b="1" dirty="0" err="1">
                <a:solidFill>
                  <a:schemeClr val="accent1">
                    <a:lumMod val="75000"/>
                  </a:schemeClr>
                </a:solidFill>
              </a:rPr>
              <a:t>state</a:t>
            </a:r>
            <a:r>
              <a:rPr lang="nb-NO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1200" b="1" dirty="0" err="1">
                <a:solidFill>
                  <a:schemeClr val="accent1">
                    <a:lumMod val="75000"/>
                  </a:schemeClr>
                </a:solidFill>
              </a:rPr>
              <a:t>institutions</a:t>
            </a:r>
            <a:r>
              <a:rPr lang="nb-NO" sz="12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err="1"/>
              <a:t>Supervision</a:t>
            </a:r>
            <a:r>
              <a:rPr lang="nb-NO" sz="1200" dirty="0"/>
              <a:t> for </a:t>
            </a:r>
            <a:r>
              <a:rPr lang="nb-NO" sz="1200" dirty="0" err="1"/>
              <a:t>the</a:t>
            </a:r>
            <a:r>
              <a:rPr lang="nb-NO" sz="1200" dirty="0"/>
              <a:t> </a:t>
            </a:r>
            <a:r>
              <a:rPr lang="nb-NO" sz="1200" dirty="0" err="1"/>
              <a:t>local</a:t>
            </a:r>
            <a:r>
              <a:rPr lang="nb-NO" sz="1200" dirty="0"/>
              <a:t> </a:t>
            </a:r>
            <a:r>
              <a:rPr lang="nb-NO" sz="1200" dirty="0" err="1"/>
              <a:t>development</a:t>
            </a:r>
            <a:r>
              <a:rPr lang="nb-NO" sz="1200" dirty="0"/>
              <a:t> planning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1DC33D-AAAC-406F-B76B-A3C24A3092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73F6A98-FE1C-4EB5-85CB-B2F97394B45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nb-NO"/>
          </a:p>
          <a:p>
            <a:pPr>
              <a:spcAft>
                <a:spcPts val="600"/>
              </a:spcAft>
            </a:pPr>
            <a:endParaRPr lang="nb-NO"/>
          </a:p>
          <a:p>
            <a:pPr>
              <a:spcAft>
                <a:spcPts val="600"/>
              </a:spcAft>
            </a:pPr>
            <a:endParaRPr lang="nb-NO"/>
          </a:p>
          <a:p>
            <a:pPr>
              <a:spcAft>
                <a:spcPts val="600"/>
              </a:spcAft>
            </a:pP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F616A6D-AE9B-4B47-99F6-2C97415B65F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24744" y="1426575"/>
            <a:ext cx="3203575" cy="1966912"/>
          </a:xfrm>
          <a:prstGeom prst="rect">
            <a:avLst/>
          </a:prstGeom>
        </p:spPr>
        <p:txBody>
          <a:bodyPr/>
          <a:lstStyle/>
          <a:p>
            <a:br>
              <a:rPr lang="nb-NO" dirty="0">
                <a:solidFill>
                  <a:srgbClr val="33CCCC"/>
                </a:solidFill>
              </a:rPr>
            </a:br>
            <a:r>
              <a:rPr lang="nb-NO" sz="2800" dirty="0">
                <a:solidFill>
                  <a:srgbClr val="33CCCC"/>
                </a:solidFill>
              </a:rPr>
              <a:t>The County Governor’s </a:t>
            </a:r>
            <a:r>
              <a:rPr lang="nb-NO" sz="2800" dirty="0" err="1">
                <a:solidFill>
                  <a:srgbClr val="33CCCC"/>
                </a:solidFill>
              </a:rPr>
              <a:t>Environmental</a:t>
            </a:r>
            <a:r>
              <a:rPr lang="nb-NO" sz="2800" dirty="0">
                <a:solidFill>
                  <a:srgbClr val="33CCCC"/>
                </a:solidFill>
              </a:rPr>
              <a:t> Department</a:t>
            </a:r>
            <a:endParaRPr lang="nb-NO" dirty="0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9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FEA77C-21A0-417A-9CE1-471AFC42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b="1" dirty="0" err="1"/>
              <a:t>Thinking</a:t>
            </a:r>
            <a:r>
              <a:rPr lang="nb-NO" sz="3600" b="1" dirty="0"/>
              <a:t> </a:t>
            </a:r>
            <a:r>
              <a:rPr lang="nb-NO" sz="3600" b="1" dirty="0" err="1"/>
              <a:t>of</a:t>
            </a:r>
            <a:r>
              <a:rPr lang="nb-NO" sz="3600" b="1" dirty="0"/>
              <a:t> </a:t>
            </a:r>
            <a:r>
              <a:rPr lang="nb-NO" sz="3600" b="1" dirty="0" err="1"/>
              <a:t>appplying</a:t>
            </a:r>
            <a:r>
              <a:rPr lang="nb-NO" sz="3600" b="1" dirty="0"/>
              <a:t>?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96150E-F033-4687-865A-B36BA4E793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nb-NO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ACC4C81-6F3A-4551-A5BD-519DF0952006}"/>
              </a:ext>
            </a:extLst>
          </p:cNvPr>
          <p:cNvSpPr/>
          <p:nvPr/>
        </p:nvSpPr>
        <p:spPr>
          <a:xfrm>
            <a:off x="1043608" y="1623742"/>
            <a:ext cx="744960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We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can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provide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opportunity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connecting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you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to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our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extensive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network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within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municipalities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across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different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industries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Tell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us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honestly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about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your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main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interests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your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true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passions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are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endParaRPr lang="nb-NO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Having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SDGs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mind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while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writing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your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application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nb-NO" dirty="0" err="1">
                <a:solidFill>
                  <a:schemeClr val="accent2">
                    <a:lumMod val="75000"/>
                  </a:schemeClr>
                </a:solidFill>
              </a:rPr>
              <a:t>would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be splendid!</a:t>
            </a:r>
          </a:p>
          <a:p>
            <a:endParaRPr lang="nb-NO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b-NO" sz="1600" dirty="0" err="1">
                <a:solidFill>
                  <a:schemeClr val="accent2">
                    <a:lumMod val="75000"/>
                  </a:schemeClr>
                </a:solidFill>
              </a:rPr>
              <a:t>We</a:t>
            </a:r>
            <a:r>
              <a:rPr lang="nb-NO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sz="1600" dirty="0" err="1">
                <a:solidFill>
                  <a:schemeClr val="accent2">
                    <a:lumMod val="75000"/>
                  </a:schemeClr>
                </a:solidFill>
              </a:rPr>
              <a:t>are</a:t>
            </a:r>
            <a:r>
              <a:rPr lang="nb-NO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sz="1600" dirty="0" err="1">
                <a:solidFill>
                  <a:schemeClr val="accent2">
                    <a:lumMod val="75000"/>
                  </a:schemeClr>
                </a:solidFill>
              </a:rPr>
              <a:t>flexible</a:t>
            </a:r>
            <a:r>
              <a:rPr lang="nb-NO" sz="1600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nb-NO" sz="1600" dirty="0" err="1">
                <a:solidFill>
                  <a:schemeClr val="accent2">
                    <a:lumMod val="75000"/>
                  </a:schemeClr>
                </a:solidFill>
              </a:rPr>
              <a:t>want</a:t>
            </a:r>
            <a:r>
              <a:rPr lang="nb-NO" sz="1600" dirty="0">
                <a:solidFill>
                  <a:schemeClr val="accent2">
                    <a:lumMod val="75000"/>
                  </a:schemeClr>
                </a:solidFill>
              </a:rPr>
              <a:t> to make </a:t>
            </a:r>
            <a:r>
              <a:rPr lang="nb-NO" sz="1600" dirty="0" err="1">
                <a:solidFill>
                  <a:schemeClr val="accent2">
                    <a:lumMod val="75000"/>
                  </a:schemeClr>
                </a:solidFill>
              </a:rPr>
              <a:t>your</a:t>
            </a:r>
            <a:r>
              <a:rPr lang="nb-NO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sz="1600" dirty="0" err="1">
                <a:solidFill>
                  <a:schemeClr val="accent2">
                    <a:lumMod val="75000"/>
                  </a:schemeClr>
                </a:solidFill>
              </a:rPr>
              <a:t>stay</a:t>
            </a:r>
            <a:r>
              <a:rPr lang="nb-NO" sz="1600" dirty="0">
                <a:solidFill>
                  <a:schemeClr val="accent2">
                    <a:lumMod val="75000"/>
                  </a:schemeClr>
                </a:solidFill>
              </a:rPr>
              <a:t> as </a:t>
            </a:r>
            <a:r>
              <a:rPr lang="nb-NO" sz="1600" dirty="0" err="1">
                <a:solidFill>
                  <a:schemeClr val="accent2">
                    <a:lumMod val="75000"/>
                  </a:schemeClr>
                </a:solidFill>
              </a:rPr>
              <a:t>pleasant</a:t>
            </a:r>
            <a:r>
              <a:rPr lang="nb-NO" sz="1600" dirty="0">
                <a:solidFill>
                  <a:schemeClr val="accent2">
                    <a:lumMod val="75000"/>
                  </a:schemeClr>
                </a:solidFill>
              </a:rPr>
              <a:t> as </a:t>
            </a:r>
            <a:r>
              <a:rPr lang="nb-NO" sz="1600" dirty="0" err="1">
                <a:solidFill>
                  <a:schemeClr val="accent2">
                    <a:lumMod val="75000"/>
                  </a:schemeClr>
                </a:solidFill>
              </a:rPr>
              <a:t>possible</a:t>
            </a:r>
            <a:r>
              <a:rPr lang="nb-NO" sz="1600" dirty="0">
                <a:solidFill>
                  <a:schemeClr val="accent2">
                    <a:lumMod val="75000"/>
                  </a:schemeClr>
                </a:solidFill>
              </a:rPr>
              <a:t>, as </a:t>
            </a:r>
            <a:r>
              <a:rPr lang="nb-NO" sz="1600" dirty="0" err="1">
                <a:solidFill>
                  <a:schemeClr val="accent2">
                    <a:lumMod val="75000"/>
                  </a:schemeClr>
                </a:solidFill>
              </a:rPr>
              <a:t>much</a:t>
            </a:r>
            <a:r>
              <a:rPr lang="nb-NO" sz="1600" dirty="0">
                <a:solidFill>
                  <a:schemeClr val="accent2">
                    <a:lumMod val="75000"/>
                  </a:schemeClr>
                </a:solidFill>
              </a:rPr>
              <a:t> for </a:t>
            </a:r>
            <a:r>
              <a:rPr lang="nb-NO" sz="1600" dirty="0" err="1">
                <a:solidFill>
                  <a:schemeClr val="accent2">
                    <a:lumMod val="75000"/>
                  </a:schemeClr>
                </a:solidFill>
              </a:rPr>
              <a:t>you</a:t>
            </a:r>
            <a:r>
              <a:rPr lang="nb-NO" sz="1600" dirty="0">
                <a:solidFill>
                  <a:schemeClr val="accent2">
                    <a:lumMod val="75000"/>
                  </a:schemeClr>
                </a:solidFill>
              </a:rPr>
              <a:t> as for us.</a:t>
            </a:r>
            <a:endParaRPr lang="nb-NO" sz="16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7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11" name="Bilde 10" descr="Et bilde som inneholder tegning&#10;&#10;Automatisk generert beskrivelse">
            <a:extLst>
              <a:ext uri="{FF2B5EF4-FFF2-40B4-BE49-F238E27FC236}">
                <a16:creationId xmlns:a16="http://schemas.microsoft.com/office/drawing/2014/main" id="{BA46EE91-EC0D-4AB1-BB91-EEF1C6451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8144"/>
            <a:ext cx="5584613" cy="1191384"/>
          </a:xfrm>
          <a:prstGeom prst="rect">
            <a:avLst/>
          </a:prstGeom>
        </p:spPr>
      </p:pic>
      <p:pic>
        <p:nvPicPr>
          <p:cNvPr id="1026" name="Picture 2" descr="Se kildebildet">
            <a:extLst>
              <a:ext uri="{FF2B5EF4-FFF2-40B4-BE49-F238E27FC236}">
                <a16:creationId xmlns:a16="http://schemas.microsoft.com/office/drawing/2014/main" id="{8C28DB2A-FB9C-4ABD-B58F-4D7F00520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7574"/>
            <a:ext cx="7852357" cy="386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84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0E093410-78C0-47C7-B7AF-8413EF87C9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3939902"/>
          </a:xfrm>
        </p:spPr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3BF58B7-77A2-494F-AA7A-674D3F82B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8024" y="347527"/>
            <a:ext cx="4103687" cy="3244850"/>
          </a:xfrm>
        </p:spPr>
        <p:txBody>
          <a:bodyPr/>
          <a:lstStyle/>
          <a:p>
            <a:pPr marL="0" indent="0">
              <a:buNone/>
            </a:pPr>
            <a:endParaRPr lang="nb-NO" sz="2000" b="1" dirty="0">
              <a:solidFill>
                <a:srgbClr val="0070C0"/>
              </a:solidFill>
              <a:latin typeface="+mn-lt"/>
            </a:endParaRPr>
          </a:p>
          <a:p>
            <a:pPr marL="0" indent="0">
              <a:buNone/>
            </a:pPr>
            <a:r>
              <a:rPr lang="nb-NO" sz="2000" b="1" dirty="0" err="1">
                <a:solidFill>
                  <a:srgbClr val="0070C0"/>
                </a:solidFill>
                <a:latin typeface="+mn-lt"/>
              </a:rPr>
              <a:t>Pollution</a:t>
            </a:r>
            <a:endParaRPr lang="nb-NO" sz="2000" b="1" dirty="0">
              <a:solidFill>
                <a:srgbClr val="0070C0"/>
              </a:solidFill>
              <a:latin typeface="+mn-lt"/>
            </a:endParaRPr>
          </a:p>
          <a:p>
            <a:r>
              <a:rPr lang="nb-NO" sz="2000" dirty="0"/>
              <a:t>Marine </a:t>
            </a:r>
            <a:r>
              <a:rPr lang="nb-NO" sz="2000" dirty="0" err="1"/>
              <a:t>plastic</a:t>
            </a:r>
            <a:r>
              <a:rPr lang="nb-NO" sz="2000" dirty="0"/>
              <a:t> </a:t>
            </a:r>
            <a:r>
              <a:rPr lang="nb-NO" sz="2000" dirty="0" err="1"/>
              <a:t>pollution</a:t>
            </a:r>
            <a:r>
              <a:rPr lang="nb-NO" sz="2000" dirty="0"/>
              <a:t> </a:t>
            </a:r>
          </a:p>
          <a:p>
            <a:r>
              <a:rPr lang="nb-NO" sz="2000" dirty="0"/>
              <a:t>Controlling </a:t>
            </a:r>
            <a:r>
              <a:rPr lang="nb-NO" sz="2000" dirty="0" err="1"/>
              <a:t>poison</a:t>
            </a:r>
            <a:r>
              <a:rPr lang="nb-NO" sz="2000" dirty="0"/>
              <a:t> from </a:t>
            </a:r>
            <a:r>
              <a:rPr lang="nb-NO" sz="2000" dirty="0" err="1"/>
              <a:t>industry</a:t>
            </a:r>
            <a:endParaRPr lang="nb-NO" sz="2000" dirty="0"/>
          </a:p>
          <a:p>
            <a:r>
              <a:rPr lang="nb-NO" sz="2000" dirty="0" err="1"/>
              <a:t>Subsequent</a:t>
            </a:r>
            <a:r>
              <a:rPr lang="nb-NO" sz="2000" dirty="0"/>
              <a:t> </a:t>
            </a:r>
            <a:r>
              <a:rPr lang="nb-NO" sz="2000" dirty="0" err="1"/>
              <a:t>use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mineral-</a:t>
            </a:r>
            <a:r>
              <a:rPr lang="nb-NO" sz="2000" dirty="0" err="1"/>
              <a:t>sites</a:t>
            </a:r>
            <a:endParaRPr lang="nb-NO" sz="2000" dirty="0">
              <a:highlight>
                <a:srgbClr val="FFFF00"/>
              </a:highlight>
            </a:endParaRPr>
          </a:p>
          <a:p>
            <a:r>
              <a:rPr lang="nb-NO" sz="2000" dirty="0" err="1"/>
              <a:t>Lowering</a:t>
            </a:r>
            <a:r>
              <a:rPr lang="nb-NO" sz="2000" dirty="0"/>
              <a:t> </a:t>
            </a:r>
            <a:r>
              <a:rPr lang="nb-NO" sz="2000" dirty="0" err="1"/>
              <a:t>climate-emissions</a:t>
            </a:r>
            <a:r>
              <a:rPr lang="nb-NO" sz="2000" dirty="0"/>
              <a:t> from </a:t>
            </a:r>
            <a:r>
              <a:rPr lang="nb-NO" sz="2000" dirty="0" err="1"/>
              <a:t>industry</a:t>
            </a:r>
            <a:endParaRPr lang="nb-NO" sz="2000" dirty="0"/>
          </a:p>
          <a:p>
            <a:endParaRPr lang="nb-NO" sz="2000" dirty="0"/>
          </a:p>
          <a:p>
            <a:r>
              <a:rPr lang="nb-NO" sz="2000" b="1" dirty="0">
                <a:solidFill>
                  <a:srgbClr val="FF0000"/>
                </a:solidFill>
              </a:rPr>
              <a:t>Areal planning </a:t>
            </a:r>
          </a:p>
          <a:p>
            <a:r>
              <a:rPr lang="nb-NO" sz="2000" b="1" dirty="0">
                <a:solidFill>
                  <a:srgbClr val="FF0000"/>
                </a:solidFill>
              </a:rPr>
              <a:t>for </a:t>
            </a:r>
            <a:r>
              <a:rPr lang="nb-NO" sz="2000" b="1" dirty="0" err="1">
                <a:solidFill>
                  <a:srgbClr val="FF0000"/>
                </a:solidFill>
              </a:rPr>
              <a:t>sustainable</a:t>
            </a:r>
            <a:r>
              <a:rPr lang="nb-NO" sz="2000" b="1" dirty="0">
                <a:solidFill>
                  <a:srgbClr val="FF0000"/>
                </a:solidFill>
              </a:rPr>
              <a:t> </a:t>
            </a:r>
            <a:r>
              <a:rPr lang="nb-NO" sz="2000" b="1" dirty="0" err="1">
                <a:solidFill>
                  <a:srgbClr val="FF0000"/>
                </a:solidFill>
              </a:rPr>
              <a:t>development</a:t>
            </a:r>
            <a:endParaRPr lang="nb-NO" sz="2000" b="1" dirty="0">
              <a:solidFill>
                <a:srgbClr val="FF0000"/>
              </a:solidFill>
            </a:endParaRPr>
          </a:p>
        </p:txBody>
      </p:sp>
      <p:sp>
        <p:nvSpPr>
          <p:cNvPr id="5" name="Plassholder for innhold 3">
            <a:extLst>
              <a:ext uri="{FF2B5EF4-FFF2-40B4-BE49-F238E27FC236}">
                <a16:creationId xmlns:a16="http://schemas.microsoft.com/office/drawing/2014/main" id="{9A305C81-EDA4-43D6-B4A4-341581A0151F}"/>
              </a:ext>
            </a:extLst>
          </p:cNvPr>
          <p:cNvSpPr txBox="1">
            <a:spLocks/>
          </p:cNvSpPr>
          <p:nvPr/>
        </p:nvSpPr>
        <p:spPr>
          <a:xfrm>
            <a:off x="674983" y="357299"/>
            <a:ext cx="4103687" cy="3244850"/>
          </a:xfr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b="1" dirty="0">
                <a:solidFill>
                  <a:srgbClr val="00B050"/>
                </a:solidFill>
                <a:latin typeface="+mn-lt"/>
              </a:rPr>
              <a:t>Environment and Nature Department</a:t>
            </a:r>
          </a:p>
          <a:p>
            <a:r>
              <a:rPr lang="nb-NO" sz="2000" dirty="0" err="1">
                <a:latin typeface="+mn-lt"/>
              </a:rPr>
              <a:t>Classical</a:t>
            </a:r>
            <a:r>
              <a:rPr lang="nb-NO" sz="2000" dirty="0">
                <a:latin typeface="+mn-lt"/>
              </a:rPr>
              <a:t> nature </a:t>
            </a:r>
            <a:r>
              <a:rPr lang="nb-NO" sz="2000" dirty="0" err="1">
                <a:latin typeface="+mn-lt"/>
              </a:rPr>
              <a:t>conservation</a:t>
            </a:r>
            <a:endParaRPr lang="nb-NO" sz="2000" dirty="0">
              <a:latin typeface="+mn-lt"/>
            </a:endParaRPr>
          </a:p>
          <a:p>
            <a:r>
              <a:rPr lang="nb-NO" sz="2000" dirty="0" err="1">
                <a:latin typeface="+mn-lt"/>
              </a:rPr>
              <a:t>Redlisted</a:t>
            </a:r>
            <a:r>
              <a:rPr lang="nb-NO" sz="2000" dirty="0">
                <a:latin typeface="+mn-lt"/>
              </a:rPr>
              <a:t> species</a:t>
            </a:r>
          </a:p>
          <a:p>
            <a:r>
              <a:rPr lang="nb-NO" sz="2000" dirty="0" err="1">
                <a:latin typeface="+mn-lt"/>
              </a:rPr>
              <a:t>Blacklisted</a:t>
            </a:r>
            <a:r>
              <a:rPr lang="nb-NO" sz="2000" dirty="0">
                <a:latin typeface="+mn-lt"/>
              </a:rPr>
              <a:t> species</a:t>
            </a:r>
          </a:p>
          <a:p>
            <a:r>
              <a:rPr lang="nb-NO" sz="2000" dirty="0">
                <a:latin typeface="+mn-lt"/>
              </a:rPr>
              <a:t>Water management</a:t>
            </a:r>
          </a:p>
          <a:p>
            <a:r>
              <a:rPr lang="nb-NO" sz="2000" dirty="0">
                <a:latin typeface="+mn-lt"/>
              </a:rPr>
              <a:t>Nature </a:t>
            </a:r>
            <a:r>
              <a:rPr lang="nb-NO" sz="2000" dirty="0" err="1">
                <a:latin typeface="+mn-lt"/>
              </a:rPr>
              <a:t>Mapping</a:t>
            </a:r>
            <a:r>
              <a:rPr lang="nb-NO" sz="2000" dirty="0">
                <a:latin typeface="+mn-lt"/>
              </a:rPr>
              <a:t> (NIN)</a:t>
            </a:r>
          </a:p>
          <a:p>
            <a:r>
              <a:rPr lang="nb-NO" sz="2000" dirty="0">
                <a:latin typeface="+mn-lt"/>
              </a:rPr>
              <a:t>Media </a:t>
            </a:r>
            <a:r>
              <a:rPr lang="nb-NO" sz="2000" dirty="0" err="1">
                <a:latin typeface="+mn-lt"/>
              </a:rPr>
              <a:t>strategy</a:t>
            </a:r>
            <a:r>
              <a:rPr lang="nb-NO" sz="2000" dirty="0">
                <a:latin typeface="+mn-lt"/>
              </a:rPr>
              <a:t> for nature</a:t>
            </a:r>
          </a:p>
          <a:p>
            <a:r>
              <a:rPr lang="nb-NO" sz="2000" dirty="0" err="1">
                <a:latin typeface="+mn-lt"/>
              </a:rPr>
              <a:t>Biodiversity</a:t>
            </a:r>
            <a:r>
              <a:rPr lang="nb-NO" sz="2000" dirty="0">
                <a:latin typeface="+mn-lt"/>
              </a:rPr>
              <a:t>, </a:t>
            </a:r>
            <a:r>
              <a:rPr lang="nb-NO" sz="2000" dirty="0" err="1">
                <a:latin typeface="+mn-lt"/>
              </a:rPr>
              <a:t>changing</a:t>
            </a:r>
            <a:r>
              <a:rPr lang="nb-NO" sz="2000" dirty="0">
                <a:latin typeface="+mn-lt"/>
              </a:rPr>
              <a:t> </a:t>
            </a:r>
            <a:r>
              <a:rPr lang="nb-NO" sz="2000" dirty="0" err="1">
                <a:latin typeface="+mn-lt"/>
              </a:rPr>
              <a:t>the</a:t>
            </a:r>
            <a:r>
              <a:rPr lang="nb-NO" sz="2000" dirty="0">
                <a:latin typeface="+mn-lt"/>
              </a:rPr>
              <a:t> </a:t>
            </a:r>
            <a:r>
              <a:rPr lang="nb-NO" sz="2000" dirty="0" err="1">
                <a:latin typeface="+mn-lt"/>
              </a:rPr>
              <a:t>public’s</a:t>
            </a:r>
            <a:r>
              <a:rPr lang="nb-NO" sz="2000" dirty="0">
                <a:latin typeface="+mn-lt"/>
              </a:rPr>
              <a:t> </a:t>
            </a:r>
            <a:r>
              <a:rPr lang="nb-NO" sz="2000" dirty="0" err="1">
                <a:latin typeface="+mn-lt"/>
              </a:rPr>
              <a:t>mindset</a:t>
            </a:r>
            <a:endParaRPr lang="nb-NO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652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A33DDCA-C254-4BB1-B841-0926892CE2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874" y="3026810"/>
            <a:ext cx="2582920" cy="135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AB18CC2-02B7-4262-8E68-E50B652ED0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872" y="3139995"/>
            <a:ext cx="2582920" cy="135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F85DA2B-1C84-444F-AC6C-B3DCC68816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568" y="1275606"/>
            <a:ext cx="5112568" cy="2081985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 are looking forward to reading 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your application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852188600"/>
      </p:ext>
    </p:extLst>
  </p:cSld>
  <p:clrMapOvr>
    <a:masterClrMapping/>
  </p:clrMapOvr>
</p:sld>
</file>

<file path=ppt/theme/theme1.xml><?xml version="1.0" encoding="utf-8"?>
<a:theme xmlns:a="http://schemas.openxmlformats.org/drawingml/2006/main" name="Fylkesmannen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E147DDCE-776F-4609-B8AB-5A762B32F742}" vid="{2D748E47-BD0D-4DD4-8E0D-F527A74AB0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FA13AA5244D4647B37C1F52B241BAA5" ma:contentTypeVersion="11" ma:contentTypeDescription="Opprett et nytt dokument." ma:contentTypeScope="" ma:versionID="2216006f77aa0911b60ff468f8693d5a">
  <xsd:schema xmlns:xsd="http://www.w3.org/2001/XMLSchema" xmlns:xs="http://www.w3.org/2001/XMLSchema" xmlns:p="http://schemas.microsoft.com/office/2006/metadata/properties" xmlns:ns2="61662aca-5ebd-4841-9f2b-ef0a80a4b27f" xmlns:ns3="665915bf-b570-4a7c-83a7-dd5300269586" targetNamespace="http://schemas.microsoft.com/office/2006/metadata/properties" ma:root="true" ma:fieldsID="3a769931560d786410f1c5456f92cb39" ns2:_="" ns3:_="">
    <xsd:import namespace="61662aca-5ebd-4841-9f2b-ef0a80a4b27f"/>
    <xsd:import namespace="665915bf-b570-4a7c-83a7-dd5300269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62aca-5ebd-4841-9f2b-ef0a80a4b2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915bf-b570-4a7c-83a7-dd530026958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C6BE0E-07FB-4824-BD07-2B1AB18002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114919-5013-4077-B52E-FBEE1EA9F8AA}"/>
</file>

<file path=customXml/itemProps3.xml><?xml version="1.0" encoding="utf-8"?>
<ds:datastoreItem xmlns:ds="http://schemas.openxmlformats.org/officeDocument/2006/customXml" ds:itemID="{D00BC153-2A71-42E4-8700-C7F779A876B5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7eeac2bd-4713-49b8-bfc4-863090c82f1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Fylkesmannen</Template>
  <TotalTime>686</TotalTime>
  <Words>435</Words>
  <Application>Microsoft Office PowerPoint</Application>
  <PresentationFormat>Skjermfremvisning (16:9)</PresentationFormat>
  <Paragraphs>69</Paragraphs>
  <Slides>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 Sans</vt:lpstr>
      <vt:lpstr>Open Sans Light</vt:lpstr>
      <vt:lpstr>Open Sans SemiBold</vt:lpstr>
      <vt:lpstr>Fylkesmannen</vt:lpstr>
      <vt:lpstr>PowerPoint-presentasjon</vt:lpstr>
      <vt:lpstr>PowerPoint-presentasjon</vt:lpstr>
      <vt:lpstr>PowerPoint-presentasjon</vt:lpstr>
      <vt:lpstr>PowerPoint-presentasjon</vt:lpstr>
      <vt:lpstr> The County Governor’s Environmental Department</vt:lpstr>
      <vt:lpstr>Thinking of appplying? 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Coronado, Nataly Mijangos</dc:creator>
  <cp:lastModifiedBy>Jensen, May Britt</cp:lastModifiedBy>
  <cp:revision>16</cp:revision>
  <dcterms:created xsi:type="dcterms:W3CDTF">2020-08-25T11:32:28Z</dcterms:created>
  <dcterms:modified xsi:type="dcterms:W3CDTF">2021-03-09T15:21:32Z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0x010100BFA13AA5244D4647B37C1F52B241BAA5</vt:lpwstr>
  </property>
</Properties>
</file>