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48" r:id="rId5"/>
  </p:sldMasterIdLst>
  <p:notesMasterIdLst>
    <p:notesMasterId r:id="rId19"/>
  </p:notesMasterIdLst>
  <p:sldIdLst>
    <p:sldId id="260" r:id="rId6"/>
    <p:sldId id="261" r:id="rId7"/>
    <p:sldId id="276" r:id="rId8"/>
    <p:sldId id="262" r:id="rId9"/>
    <p:sldId id="263" r:id="rId10"/>
    <p:sldId id="268" r:id="rId11"/>
    <p:sldId id="271" r:id="rId12"/>
    <p:sldId id="270" r:id="rId13"/>
    <p:sldId id="266" r:id="rId14"/>
    <p:sldId id="278" r:id="rId15"/>
    <p:sldId id="274" r:id="rId16"/>
    <p:sldId id="258" r:id="rId17"/>
    <p:sldId id="259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rsti Riiber" userId="ea9d46c7-5a29-449b-850a-a3c61d9c890d" providerId="ADAL" clId="{98639956-D163-4FB7-A1F7-3F5AD8C19A65}"/>
    <pc:docChg chg="undo custSel addSld delSld modSld sldOrd addMainMaster">
      <pc:chgData name="Kjersti Riiber" userId="ea9d46c7-5a29-449b-850a-a3c61d9c890d" providerId="ADAL" clId="{98639956-D163-4FB7-A1F7-3F5AD8C19A65}" dt="2021-01-11T08:02:11.388" v="51"/>
      <pc:docMkLst>
        <pc:docMk/>
      </pc:docMkLst>
      <pc:sldChg chg="modSp mod">
        <pc:chgData name="Kjersti Riiber" userId="ea9d46c7-5a29-449b-850a-a3c61d9c890d" providerId="ADAL" clId="{98639956-D163-4FB7-A1F7-3F5AD8C19A65}" dt="2020-11-18T11:41:12.692" v="1" actId="20577"/>
        <pc:sldMkLst>
          <pc:docMk/>
          <pc:sldMk cId="2319387199" sldId="258"/>
        </pc:sldMkLst>
        <pc:spChg chg="mod">
          <ac:chgData name="Kjersti Riiber" userId="ea9d46c7-5a29-449b-850a-a3c61d9c890d" providerId="ADAL" clId="{98639956-D163-4FB7-A1F7-3F5AD8C19A65}" dt="2020-11-18T11:41:12.692" v="1" actId="20577"/>
          <ac:spMkLst>
            <pc:docMk/>
            <pc:sldMk cId="2319387199" sldId="258"/>
            <ac:spMk id="2" creationId="{00000000-0000-0000-0000-000000000000}"/>
          </ac:spMkLst>
        </pc:spChg>
      </pc:sldChg>
      <pc:sldChg chg="modSp mod">
        <pc:chgData name="Kjersti Riiber" userId="ea9d46c7-5a29-449b-850a-a3c61d9c890d" providerId="ADAL" clId="{98639956-D163-4FB7-A1F7-3F5AD8C19A65}" dt="2021-01-11T07:40:18.396" v="36" actId="1076"/>
        <pc:sldMkLst>
          <pc:docMk/>
          <pc:sldMk cId="2040843507" sldId="262"/>
        </pc:sldMkLst>
        <pc:spChg chg="mod modCrop">
          <ac:chgData name="Kjersti Riiber" userId="ea9d46c7-5a29-449b-850a-a3c61d9c890d" providerId="ADAL" clId="{98639956-D163-4FB7-A1F7-3F5AD8C19A65}" dt="2021-01-11T07:39:55.690" v="20" actId="18654"/>
          <ac:spMkLst>
            <pc:docMk/>
            <pc:sldMk cId="2040843507" sldId="262"/>
            <ac:spMk id="7" creationId="{00000000-0000-0000-0000-000000000000}"/>
          </ac:spMkLst>
        </pc:spChg>
        <pc:spChg chg="mod">
          <ac:chgData name="Kjersti Riiber" userId="ea9d46c7-5a29-449b-850a-a3c61d9c890d" providerId="ADAL" clId="{98639956-D163-4FB7-A1F7-3F5AD8C19A65}" dt="2021-01-11T07:40:18.396" v="36" actId="1076"/>
          <ac:spMkLst>
            <pc:docMk/>
            <pc:sldMk cId="2040843507" sldId="262"/>
            <ac:spMk id="9" creationId="{00000000-0000-0000-0000-000000000000}"/>
          </ac:spMkLst>
        </pc:spChg>
      </pc:sldChg>
      <pc:sldChg chg="modSp">
        <pc:chgData name="Kjersti Riiber" userId="ea9d46c7-5a29-449b-850a-a3c61d9c890d" providerId="ADAL" clId="{98639956-D163-4FB7-A1F7-3F5AD8C19A65}" dt="2021-01-11T07:40:45.966" v="38" actId="18654"/>
        <pc:sldMkLst>
          <pc:docMk/>
          <pc:sldMk cId="3719141326" sldId="263"/>
        </pc:sldMkLst>
        <pc:spChg chg="mod">
          <ac:chgData name="Kjersti Riiber" userId="ea9d46c7-5a29-449b-850a-a3c61d9c890d" providerId="ADAL" clId="{98639956-D163-4FB7-A1F7-3F5AD8C19A65}" dt="2021-01-11T07:40:45.966" v="38" actId="18654"/>
          <ac:spMkLst>
            <pc:docMk/>
            <pc:sldMk cId="3719141326" sldId="263"/>
            <ac:spMk id="7" creationId="{00000000-0000-0000-0000-000000000000}"/>
          </ac:spMkLst>
        </pc:spChg>
      </pc:sldChg>
      <pc:sldChg chg="delSp add mod">
        <pc:chgData name="Kjersti Riiber" userId="ea9d46c7-5a29-449b-850a-a3c61d9c890d" providerId="ADAL" clId="{98639956-D163-4FB7-A1F7-3F5AD8C19A65}" dt="2021-01-11T07:47:04.610" v="43" actId="478"/>
        <pc:sldMkLst>
          <pc:docMk/>
          <pc:sldMk cId="188571650" sldId="270"/>
        </pc:sldMkLst>
        <pc:spChg chg="del">
          <ac:chgData name="Kjersti Riiber" userId="ea9d46c7-5a29-449b-850a-a3c61d9c890d" providerId="ADAL" clId="{98639956-D163-4FB7-A1F7-3F5AD8C19A65}" dt="2021-01-11T07:47:04.610" v="43" actId="478"/>
          <ac:spMkLst>
            <pc:docMk/>
            <pc:sldMk cId="188571650" sldId="270"/>
            <ac:spMk id="3" creationId="{00000000-0000-0000-0000-000000000000}"/>
          </ac:spMkLst>
        </pc:spChg>
      </pc:sldChg>
      <pc:sldChg chg="addSp delSp del">
        <pc:chgData name="Kjersti Riiber" userId="ea9d46c7-5a29-449b-850a-a3c61d9c890d" providerId="ADAL" clId="{98639956-D163-4FB7-A1F7-3F5AD8C19A65}" dt="2021-01-11T07:46:36.398" v="42" actId="47"/>
        <pc:sldMkLst>
          <pc:docMk/>
          <pc:sldMk cId="3757159302" sldId="273"/>
        </pc:sldMkLst>
        <pc:picChg chg="add del">
          <ac:chgData name="Kjersti Riiber" userId="ea9d46c7-5a29-449b-850a-a3c61d9c890d" providerId="ADAL" clId="{98639956-D163-4FB7-A1F7-3F5AD8C19A65}" dt="2021-01-11T07:46:23.538" v="40"/>
          <ac:picMkLst>
            <pc:docMk/>
            <pc:sldMk cId="3757159302" sldId="273"/>
            <ac:picMk id="4" creationId="{2DBB00F5-0DFA-4685-BCF8-46D248E704CE}"/>
          </ac:picMkLst>
        </pc:picChg>
      </pc:sldChg>
      <pc:sldChg chg="new del">
        <pc:chgData name="Kjersti Riiber" userId="ea9d46c7-5a29-449b-850a-a3c61d9c890d" providerId="ADAL" clId="{98639956-D163-4FB7-A1F7-3F5AD8C19A65}" dt="2021-01-11T08:01:36.498" v="47" actId="2696"/>
        <pc:sldMkLst>
          <pc:docMk/>
          <pc:sldMk cId="512856533" sldId="277"/>
        </pc:sldMkLst>
      </pc:sldChg>
      <pc:sldChg chg="add ord">
        <pc:chgData name="Kjersti Riiber" userId="ea9d46c7-5a29-449b-850a-a3c61d9c890d" providerId="ADAL" clId="{98639956-D163-4FB7-A1F7-3F5AD8C19A65}" dt="2021-01-11T08:02:11.388" v="51"/>
        <pc:sldMkLst>
          <pc:docMk/>
          <pc:sldMk cId="2251372326" sldId="278"/>
        </pc:sldMkLst>
      </pc:sldChg>
      <pc:sldMasterChg chg="add addSldLayout">
        <pc:chgData name="Kjersti Riiber" userId="ea9d46c7-5a29-449b-850a-a3c61d9c890d" providerId="ADAL" clId="{98639956-D163-4FB7-A1F7-3F5AD8C19A65}" dt="2021-01-11T08:01:25.261" v="45" actId="27028"/>
        <pc:sldMasterMkLst>
          <pc:docMk/>
          <pc:sldMasterMk cId="1877942877" sldId="2147483648"/>
        </pc:sldMasterMkLst>
        <pc:sldLayoutChg chg="add">
          <pc:chgData name="Kjersti Riiber" userId="ea9d46c7-5a29-449b-850a-a3c61d9c890d" providerId="ADAL" clId="{98639956-D163-4FB7-A1F7-3F5AD8C19A65}" dt="2021-01-11T08:01:25.261" v="45" actId="27028"/>
          <pc:sldLayoutMkLst>
            <pc:docMk/>
            <pc:sldMasterMk cId="1877942877" sldId="2147483648"/>
            <pc:sldLayoutMk cId="3484885348" sldId="214748364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 err="1"/>
              <a:t>Cristin</a:t>
            </a:r>
            <a:r>
              <a:rPr lang="nb-NO" dirty="0"/>
              <a:t> </a:t>
            </a:r>
            <a:r>
              <a:rPr lang="nb-NO" dirty="0" err="1"/>
              <a:t>registrations</a:t>
            </a:r>
            <a:r>
              <a:rPr lang="nb-NO" dirty="0"/>
              <a:t> - </a:t>
            </a:r>
            <a:r>
              <a:rPr lang="nb-NO" dirty="0" err="1"/>
              <a:t>accumulated</a:t>
            </a:r>
            <a:endParaRPr lang="nb-N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935162401574798E-2"/>
          <c:y val="0.12253142700963171"/>
          <c:w val="0.92687733759842517"/>
          <c:h val="0.719178720522962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Kolonne1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'Ark1'!$B$2:$B$10</c:f>
              <c:numCache>
                <c:formatCode>General</c:formatCode>
                <c:ptCount val="9"/>
                <c:pt idx="0">
                  <c:v>16</c:v>
                </c:pt>
                <c:pt idx="1">
                  <c:v>9</c:v>
                </c:pt>
                <c:pt idx="2">
                  <c:v>21</c:v>
                </c:pt>
                <c:pt idx="3">
                  <c:v>27</c:v>
                </c:pt>
                <c:pt idx="4">
                  <c:v>32</c:v>
                </c:pt>
                <c:pt idx="5">
                  <c:v>47</c:v>
                </c:pt>
                <c:pt idx="6">
                  <c:v>37</c:v>
                </c:pt>
                <c:pt idx="7">
                  <c:v>27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2F-4E8B-B4F9-56E10D0D34DB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Kolonne2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'Ark1'!$C$2:$C$10</c:f>
              <c:numCache>
                <c:formatCode>General</c:formatCode>
                <c:ptCount val="9"/>
                <c:pt idx="1">
                  <c:v>25</c:v>
                </c:pt>
                <c:pt idx="2">
                  <c:v>46</c:v>
                </c:pt>
                <c:pt idx="3">
                  <c:v>73</c:v>
                </c:pt>
                <c:pt idx="4">
                  <c:v>105</c:v>
                </c:pt>
                <c:pt idx="5">
                  <c:v>152</c:v>
                </c:pt>
                <c:pt idx="6">
                  <c:v>189</c:v>
                </c:pt>
                <c:pt idx="7">
                  <c:v>216</c:v>
                </c:pt>
                <c:pt idx="8">
                  <c:v>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2F-4E8B-B4F9-56E10D0D34DB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Kolonne3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'Ark1'!$D$2:$D$10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6B2F-4E8B-B4F9-56E10D0D34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23647200"/>
        <c:axId val="523648376"/>
      </c:barChart>
      <c:catAx>
        <c:axId val="52364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648376"/>
        <c:crosses val="autoZero"/>
        <c:auto val="1"/>
        <c:lblAlgn val="ctr"/>
        <c:lblOffset val="100"/>
        <c:noMultiLvlLbl val="0"/>
      </c:catAx>
      <c:valAx>
        <c:axId val="523648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64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DDAA-F3AB-4B78-BDE0-96F0C3BE6421}" type="datetimeFigureOut">
              <a:rPr lang="nb-NO" smtClean="0"/>
              <a:t>21.04.2021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8F196-8841-4796-9BA6-14799C4FB7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537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B4CD-9A2B-7F42-8AF4-B4A95792E13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863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6687-BF0D-4B19-BCCA-977EC9AA07D5}" type="datetimeFigureOut">
              <a:rPr lang="nb-NO" smtClean="0"/>
              <a:t>21.04.2021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7091-4F08-4865-9525-44B1F8B3E2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8882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6687-BF0D-4B19-BCCA-977EC9AA07D5}" type="datetimeFigureOut">
              <a:rPr lang="nb-NO" smtClean="0"/>
              <a:t>21.04.2021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7091-4F08-4865-9525-44B1F8B3E2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1564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6687-BF0D-4B19-BCCA-977EC9AA07D5}" type="datetimeFigureOut">
              <a:rPr lang="nb-NO" smtClean="0"/>
              <a:t>21.04.2021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7091-4F08-4865-9525-44B1F8B3E2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4032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6FDC-475F-4967-ABC1-EB0C88457F87}" type="datetimeFigureOut">
              <a:rPr lang="nb-NO" smtClean="0"/>
              <a:t>21.04.2021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5809E-C5B3-4124-B273-F27D1A0086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488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6687-BF0D-4B19-BCCA-977EC9AA07D5}" type="datetimeFigureOut">
              <a:rPr lang="nb-NO" smtClean="0"/>
              <a:t>21.04.2021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7091-4F08-4865-9525-44B1F8B3E2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269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6687-BF0D-4B19-BCCA-977EC9AA07D5}" type="datetimeFigureOut">
              <a:rPr lang="nb-NO" smtClean="0"/>
              <a:t>21.04.2021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7091-4F08-4865-9525-44B1F8B3E2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07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6687-BF0D-4B19-BCCA-977EC9AA07D5}" type="datetimeFigureOut">
              <a:rPr lang="nb-NO" smtClean="0"/>
              <a:t>21.04.2021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7091-4F08-4865-9525-44B1F8B3E2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4254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6687-BF0D-4B19-BCCA-977EC9AA07D5}" type="datetimeFigureOut">
              <a:rPr lang="nb-NO" smtClean="0"/>
              <a:t>21.04.2021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7091-4F08-4865-9525-44B1F8B3E2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806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6687-BF0D-4B19-BCCA-977EC9AA07D5}" type="datetimeFigureOut">
              <a:rPr lang="nb-NO" smtClean="0"/>
              <a:t>21.04.2021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7091-4F08-4865-9525-44B1F8B3E2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1047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6687-BF0D-4B19-BCCA-977EC9AA07D5}" type="datetimeFigureOut">
              <a:rPr lang="nb-NO" smtClean="0"/>
              <a:t>21.04.2021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7091-4F08-4865-9525-44B1F8B3E2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41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6687-BF0D-4B19-BCCA-977EC9AA07D5}" type="datetimeFigureOut">
              <a:rPr lang="nb-NO" smtClean="0"/>
              <a:t>21.04.2021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7091-4F08-4865-9525-44B1F8B3E2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226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6687-BF0D-4B19-BCCA-977EC9AA07D5}" type="datetimeFigureOut">
              <a:rPr lang="nb-NO" smtClean="0"/>
              <a:t>21.04.2021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7091-4F08-4865-9525-44B1F8B3E2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7978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46" t="18829" r="26268" b="25733"/>
          <a:stretch/>
        </p:blipFill>
        <p:spPr>
          <a:xfrm>
            <a:off x="11206679" y="230188"/>
            <a:ext cx="737937" cy="850231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/>
              <a:t>Klikk</a:t>
            </a:r>
            <a:r>
              <a:rPr lang="nb-NO" dirty="0"/>
              <a:t>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56687-BF0D-4B19-BCCA-977EC9AA07D5}" type="datetimeFigureOut">
              <a:rPr lang="nb-NO" smtClean="0"/>
              <a:t>21.04.2021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57091-4F08-4865-9525-44B1F8B3E223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6230" y="6032124"/>
            <a:ext cx="1164770" cy="559552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0250" y="386114"/>
            <a:ext cx="528365" cy="486387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0250" y="1022872"/>
            <a:ext cx="1110750" cy="31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9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76FDC-475F-4967-ABC1-EB0C88457F87}" type="datetimeFigureOut">
              <a:rPr lang="nb-NO" smtClean="0"/>
              <a:t>21.04.2021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5809E-C5B3-4124-B273-F27D1A0086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794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18" Type="http://schemas.openxmlformats.org/officeDocument/2006/relationships/image" Target="../media/image5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17" Type="http://schemas.openxmlformats.org/officeDocument/2006/relationships/image" Target="../media/image55.jpeg"/><Relationship Id="rId2" Type="http://schemas.openxmlformats.org/officeDocument/2006/relationships/image" Target="../media/image40.jpeg"/><Relationship Id="rId16" Type="http://schemas.openxmlformats.org/officeDocument/2006/relationships/image" Target="../media/image5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11" Type="http://schemas.openxmlformats.org/officeDocument/2006/relationships/image" Target="../media/image49.png"/><Relationship Id="rId5" Type="http://schemas.openxmlformats.org/officeDocument/2006/relationships/image" Target="../media/image43.jpeg"/><Relationship Id="rId15" Type="http://schemas.openxmlformats.org/officeDocument/2006/relationships/image" Target="../media/image5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Relationship Id="rId14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11" Type="http://schemas.openxmlformats.org/officeDocument/2006/relationships/image" Target="../media/image66.pn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pn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0" y="0"/>
            <a:ext cx="1612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chemeClr val="accent1">
                    <a:lumMod val="50000"/>
                  </a:schemeClr>
                </a:solidFill>
              </a:rPr>
              <a:t>Foto: Marius Vervik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0676" y="153888"/>
            <a:ext cx="2598909" cy="130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0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134" y="263320"/>
            <a:ext cx="1350398" cy="648727"/>
          </a:xfrm>
          <a:prstGeom prst="rect">
            <a:avLst/>
          </a:prstGeom>
        </p:spPr>
      </p:pic>
      <p:pic>
        <p:nvPicPr>
          <p:cNvPr id="5" name="Bilde 4" descr="The tobacco industry and the UN Sustainable Development Goal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1" t="64921"/>
          <a:stretch/>
        </p:blipFill>
        <p:spPr>
          <a:xfrm>
            <a:off x="2959768" y="3168785"/>
            <a:ext cx="1941095" cy="1933267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-81922" y="165566"/>
            <a:ext cx="6432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>
                <a:solidFill>
                  <a:schemeClr val="accent5">
                    <a:lumMod val="75000"/>
                  </a:schemeClr>
                </a:solidFill>
              </a:rPr>
              <a:t>How </a:t>
            </a:r>
            <a:r>
              <a:rPr lang="nb-NO" sz="3200" b="1" dirty="0" err="1">
                <a:solidFill>
                  <a:schemeClr val="accent5">
                    <a:lumMod val="75000"/>
                  </a:schemeClr>
                </a:solidFill>
              </a:rPr>
              <a:t>we</a:t>
            </a:r>
            <a:r>
              <a:rPr lang="nb-NO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b-NO" sz="3200" b="1" dirty="0" err="1">
                <a:solidFill>
                  <a:schemeClr val="accent5">
                    <a:lumMod val="75000"/>
                  </a:schemeClr>
                </a:solidFill>
              </a:rPr>
              <a:t>relate</a:t>
            </a:r>
            <a:r>
              <a:rPr lang="nb-NO" sz="3200" b="1" dirty="0">
                <a:solidFill>
                  <a:schemeClr val="accent5">
                    <a:lumMod val="75000"/>
                  </a:schemeClr>
                </a:solidFill>
              </a:rPr>
              <a:t> to </a:t>
            </a:r>
            <a:r>
              <a:rPr lang="nb-NO" sz="3200" b="1" dirty="0" err="1">
                <a:solidFill>
                  <a:schemeClr val="accent5">
                    <a:lumMod val="75000"/>
                  </a:schemeClr>
                </a:solidFill>
              </a:rPr>
              <a:t>UN’s</a:t>
            </a:r>
            <a:r>
              <a:rPr lang="nb-NO" sz="3200" b="1" dirty="0">
                <a:solidFill>
                  <a:schemeClr val="accent5">
                    <a:lumMod val="75000"/>
                  </a:schemeClr>
                </a:solidFill>
              </a:rPr>
              <a:t> goals for </a:t>
            </a:r>
          </a:p>
          <a:p>
            <a:pPr algn="ctr"/>
            <a:r>
              <a:rPr lang="nb-NO" sz="3200" b="1" dirty="0" err="1">
                <a:solidFill>
                  <a:schemeClr val="accent5">
                    <a:lumMod val="75000"/>
                  </a:schemeClr>
                </a:solidFill>
              </a:rPr>
              <a:t>sustainable</a:t>
            </a:r>
            <a:r>
              <a:rPr lang="nb-NO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b-NO" sz="3200" b="1" dirty="0" err="1">
                <a:solidFill>
                  <a:schemeClr val="accent5">
                    <a:lumMod val="75000"/>
                  </a:schemeClr>
                </a:solidFill>
              </a:rPr>
              <a:t>development</a:t>
            </a:r>
            <a:endParaRPr lang="nb-NO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903" y="522828"/>
            <a:ext cx="1439165" cy="1439165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9967052" y="472452"/>
            <a:ext cx="2051346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Franklin Gothic Book" panose="020B0503020102020204" pitchFamily="34" charset="0"/>
              </a:rPr>
              <a:t>Students, PhDs and postdocs play a vital part in the Centre.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Franklin Gothic Book" panose="020B0503020102020204" pitchFamily="34" charset="0"/>
              </a:rPr>
              <a:t>No less than 25 per cent of the Centre's budget is reserved for education and training purposes.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Franklin Gothic Book" panose="020B0503020102020204" pitchFamily="34" charset="0"/>
              </a:rPr>
              <a:t>The Centre has had an impact on the Norwegian petroleum education, both in terms of recruitment, quality, and international cooperation.</a:t>
            </a:r>
            <a:endParaRPr lang="nb-NO" sz="1050" dirty="0">
              <a:latin typeface="Franklin Gothic Book" panose="020B0503020102020204" pitchFamily="34" charset="0"/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902" y="2535715"/>
            <a:ext cx="1439165" cy="1439165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9967052" y="2528753"/>
            <a:ext cx="2051346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Franklin Gothic Book" panose="020B0503020102020204" pitchFamily="34" charset="0"/>
              </a:rPr>
              <a:t>The research conducted by the Centre will, when EOR projects are applied to fields, lead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Franklin Gothic Book" panose="020B0503020102020204" pitchFamily="34" charset="0"/>
              </a:rPr>
              <a:t>Accelerated and more energy efficient production.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Franklin Gothic Book" panose="020B0503020102020204" pitchFamily="34" charset="0"/>
              </a:rPr>
              <a:t>Sustainability due to the utilization of the existing infrastructure.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Franklin Gothic Book" panose="020B0503020102020204" pitchFamily="34" charset="0"/>
              </a:rPr>
              <a:t>Solutions to prevent risks of discharges of environmental toxic chemicals.</a:t>
            </a:r>
            <a:endParaRPr lang="nb-NO" sz="1050" dirty="0">
              <a:latin typeface="Franklin Gothic Book" panose="020B0503020102020204" pitchFamily="34" charset="0"/>
            </a:endParaRP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901" y="4548602"/>
            <a:ext cx="1439165" cy="1439165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9967052" y="4498755"/>
            <a:ext cx="2051346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Franklin Gothic Book" panose="020B0503020102020204" pitchFamily="34" charset="0"/>
              </a:rPr>
              <a:t>Sustainable economic growth will require societies to create the conditions that allow people to have quality jobs.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Franklin Gothic Book" panose="020B0503020102020204" pitchFamily="34" charset="0"/>
              </a:rPr>
              <a:t>About 180 000 people work in the oil industry in Norway.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Franklin Gothic Book" panose="020B0503020102020204" pitchFamily="34" charset="0"/>
              </a:rPr>
              <a:t>To maintain low unemployment rates in Norway, we have to continue producing oil for decades to come. </a:t>
            </a: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 rotWithShape="1">
          <a:blip r:embed="rId7"/>
          <a:srcRect l="1428" r="15384"/>
          <a:stretch/>
        </p:blipFill>
        <p:spPr>
          <a:xfrm>
            <a:off x="5285874" y="1477268"/>
            <a:ext cx="2458415" cy="1659952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1"/>
          <a:stretch/>
        </p:blipFill>
        <p:spPr>
          <a:xfrm>
            <a:off x="-1472" y="1467214"/>
            <a:ext cx="2648419" cy="1680061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" b="6727"/>
          <a:stretch/>
        </p:blipFill>
        <p:spPr>
          <a:xfrm>
            <a:off x="0" y="3223472"/>
            <a:ext cx="2646947" cy="1645307"/>
          </a:xfrm>
          <a:prstGeom prst="rect">
            <a:avLst/>
          </a:prstGeom>
        </p:spPr>
      </p:pic>
      <p:pic>
        <p:nvPicPr>
          <p:cNvPr id="28" name="Bilde 27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" r="6465" b="14219"/>
          <a:stretch/>
        </p:blipFill>
        <p:spPr>
          <a:xfrm>
            <a:off x="5279922" y="3220615"/>
            <a:ext cx="2462463" cy="1640144"/>
          </a:xfrm>
          <a:prstGeom prst="rect">
            <a:avLst/>
          </a:prstGeom>
        </p:spPr>
      </p:pic>
      <p:pic>
        <p:nvPicPr>
          <p:cNvPr id="29" name="Bilde 28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0"/>
          <a:stretch/>
        </p:blipFill>
        <p:spPr>
          <a:xfrm>
            <a:off x="2711115" y="4987435"/>
            <a:ext cx="2477931" cy="1870565"/>
          </a:xfrm>
          <a:prstGeom prst="rect">
            <a:avLst/>
          </a:prstGeom>
        </p:spPr>
      </p:pic>
      <p:pic>
        <p:nvPicPr>
          <p:cNvPr id="30" name="Bilde 29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3" r="172" b="9357"/>
          <a:stretch/>
        </p:blipFill>
        <p:spPr>
          <a:xfrm>
            <a:off x="-30565" y="4986614"/>
            <a:ext cx="2677512" cy="1871386"/>
          </a:xfrm>
          <a:prstGeom prst="rect">
            <a:avLst/>
          </a:prstGeom>
        </p:spPr>
      </p:pic>
      <p:pic>
        <p:nvPicPr>
          <p:cNvPr id="31" name="Bilde 30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r="9140"/>
          <a:stretch/>
        </p:blipFill>
        <p:spPr>
          <a:xfrm>
            <a:off x="5270777" y="4987435"/>
            <a:ext cx="2480755" cy="1875281"/>
          </a:xfrm>
          <a:prstGeom prst="rect">
            <a:avLst/>
          </a:prstGeom>
        </p:spPr>
      </p:pic>
      <p:pic>
        <p:nvPicPr>
          <p:cNvPr id="32" name="Bilde 31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5" r="8156"/>
          <a:stretch/>
        </p:blipFill>
        <p:spPr>
          <a:xfrm>
            <a:off x="2705547" y="1467214"/>
            <a:ext cx="2483500" cy="168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72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6370" y="365125"/>
            <a:ext cx="10515600" cy="1057694"/>
          </a:xfrm>
        </p:spPr>
        <p:txBody>
          <a:bodyPr>
            <a:normAutofit/>
          </a:bodyPr>
          <a:lstStyle/>
          <a:p>
            <a:pPr algn="ctr"/>
            <a:r>
              <a:rPr lang="nb-NO" dirty="0"/>
              <a:t>The </a:t>
            </a:r>
            <a:r>
              <a:rPr lang="nb-NO" dirty="0" err="1"/>
              <a:t>organization</a:t>
            </a:r>
            <a:endParaRPr lang="nb-NO" dirty="0"/>
          </a:p>
        </p:txBody>
      </p:sp>
      <p:sp>
        <p:nvSpPr>
          <p:cNvPr id="68" name="Frihåndsform 67"/>
          <p:cNvSpPr/>
          <p:nvPr/>
        </p:nvSpPr>
        <p:spPr>
          <a:xfrm>
            <a:off x="4037842" y="1690687"/>
            <a:ext cx="1122816" cy="799234"/>
          </a:xfrm>
          <a:custGeom>
            <a:avLst/>
            <a:gdLst>
              <a:gd name="connsiteX0" fmla="*/ 0 w 908744"/>
              <a:gd name="connsiteY0" fmla="*/ 0 h 605829"/>
              <a:gd name="connsiteX1" fmla="*/ 908744 w 908744"/>
              <a:gd name="connsiteY1" fmla="*/ 0 h 605829"/>
              <a:gd name="connsiteX2" fmla="*/ 908744 w 908744"/>
              <a:gd name="connsiteY2" fmla="*/ 605829 h 605829"/>
              <a:gd name="connsiteX3" fmla="*/ 0 w 908744"/>
              <a:gd name="connsiteY3" fmla="*/ 605829 h 605829"/>
              <a:gd name="connsiteX4" fmla="*/ 0 w 908744"/>
              <a:gd name="connsiteY4" fmla="*/ 0 h 6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744" h="605829">
                <a:moveTo>
                  <a:pt x="0" y="0"/>
                </a:moveTo>
                <a:lnTo>
                  <a:pt x="908744" y="0"/>
                </a:lnTo>
                <a:lnTo>
                  <a:pt x="908744" y="605829"/>
                </a:lnTo>
                <a:lnTo>
                  <a:pt x="0" y="60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marL="0" marR="0" lvl="0" indent="0" algn="l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Robert Moe</a:t>
            </a:r>
            <a:b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Head of Technical Committee</a:t>
            </a:r>
          </a:p>
        </p:txBody>
      </p:sp>
      <p:sp>
        <p:nvSpPr>
          <p:cNvPr id="69" name="Ellipse 68"/>
          <p:cNvSpPr/>
          <p:nvPr/>
        </p:nvSpPr>
        <p:spPr>
          <a:xfrm>
            <a:off x="5288842" y="1692684"/>
            <a:ext cx="748543" cy="748800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0" name="Frihåndsform 69"/>
          <p:cNvSpPr/>
          <p:nvPr/>
        </p:nvSpPr>
        <p:spPr>
          <a:xfrm>
            <a:off x="6096082" y="1683631"/>
            <a:ext cx="1248938" cy="799234"/>
          </a:xfrm>
          <a:custGeom>
            <a:avLst/>
            <a:gdLst>
              <a:gd name="connsiteX0" fmla="*/ 0 w 908744"/>
              <a:gd name="connsiteY0" fmla="*/ 0 h 605829"/>
              <a:gd name="connsiteX1" fmla="*/ 908744 w 908744"/>
              <a:gd name="connsiteY1" fmla="*/ 0 h 605829"/>
              <a:gd name="connsiteX2" fmla="*/ 908744 w 908744"/>
              <a:gd name="connsiteY2" fmla="*/ 605829 h 605829"/>
              <a:gd name="connsiteX3" fmla="*/ 0 w 908744"/>
              <a:gd name="connsiteY3" fmla="*/ 605829 h 605829"/>
              <a:gd name="connsiteX4" fmla="*/ 0 w 908744"/>
              <a:gd name="connsiteY4" fmla="*/ 0 h 6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744" h="605829">
                <a:moveTo>
                  <a:pt x="0" y="0"/>
                </a:moveTo>
                <a:lnTo>
                  <a:pt x="908744" y="0"/>
                </a:lnTo>
                <a:lnTo>
                  <a:pt x="908744" y="605829"/>
                </a:lnTo>
                <a:lnTo>
                  <a:pt x="0" y="60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marL="0" marR="0" lvl="0" indent="0" algn="l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Thierry Laupretre</a:t>
            </a:r>
          </a:p>
          <a:p>
            <a:pPr marL="0" marR="0" lvl="0" indent="0" algn="l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Chairman</a:t>
            </a: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b-NO" sz="105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Board</a:t>
            </a:r>
          </a:p>
        </p:txBody>
      </p:sp>
      <p:sp>
        <p:nvSpPr>
          <p:cNvPr id="71" name="Ellipse 70"/>
          <p:cNvSpPr/>
          <p:nvPr/>
        </p:nvSpPr>
        <p:spPr>
          <a:xfrm>
            <a:off x="655241" y="2741681"/>
            <a:ext cx="748543" cy="748800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2" name="Frihåndsform 71"/>
          <p:cNvSpPr/>
          <p:nvPr/>
        </p:nvSpPr>
        <p:spPr>
          <a:xfrm>
            <a:off x="1405770" y="2741681"/>
            <a:ext cx="1122816" cy="799234"/>
          </a:xfrm>
          <a:custGeom>
            <a:avLst/>
            <a:gdLst>
              <a:gd name="connsiteX0" fmla="*/ 0 w 908744"/>
              <a:gd name="connsiteY0" fmla="*/ 0 h 605829"/>
              <a:gd name="connsiteX1" fmla="*/ 908744 w 908744"/>
              <a:gd name="connsiteY1" fmla="*/ 0 h 605829"/>
              <a:gd name="connsiteX2" fmla="*/ 908744 w 908744"/>
              <a:gd name="connsiteY2" fmla="*/ 605829 h 605829"/>
              <a:gd name="connsiteX3" fmla="*/ 0 w 908744"/>
              <a:gd name="connsiteY3" fmla="*/ 605829 h 605829"/>
              <a:gd name="connsiteX4" fmla="*/ 0 w 908744"/>
              <a:gd name="connsiteY4" fmla="*/ 0 h 6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744" h="605829">
                <a:moveTo>
                  <a:pt x="0" y="0"/>
                </a:moveTo>
                <a:lnTo>
                  <a:pt x="908744" y="0"/>
                </a:lnTo>
                <a:lnTo>
                  <a:pt x="908744" y="605829"/>
                </a:lnTo>
                <a:lnTo>
                  <a:pt x="0" y="60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marL="0" marR="0" lvl="0" indent="0" algn="l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Ying Guo</a:t>
            </a:r>
            <a:b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Centre </a:t>
            </a:r>
            <a:r>
              <a:rPr kumimoji="0" lang="nb-NO" sz="105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7929519" y="2730956"/>
            <a:ext cx="748800" cy="748800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4" name="Frihåndsform 73"/>
          <p:cNvSpPr/>
          <p:nvPr/>
        </p:nvSpPr>
        <p:spPr>
          <a:xfrm>
            <a:off x="8680305" y="2730956"/>
            <a:ext cx="1122816" cy="799234"/>
          </a:xfrm>
          <a:custGeom>
            <a:avLst/>
            <a:gdLst>
              <a:gd name="connsiteX0" fmla="*/ 0 w 908744"/>
              <a:gd name="connsiteY0" fmla="*/ 0 h 605829"/>
              <a:gd name="connsiteX1" fmla="*/ 908744 w 908744"/>
              <a:gd name="connsiteY1" fmla="*/ 0 h 605829"/>
              <a:gd name="connsiteX2" fmla="*/ 908744 w 908744"/>
              <a:gd name="connsiteY2" fmla="*/ 605829 h 605829"/>
              <a:gd name="connsiteX3" fmla="*/ 0 w 908744"/>
              <a:gd name="connsiteY3" fmla="*/ 605829 h 605829"/>
              <a:gd name="connsiteX4" fmla="*/ 0 w 908744"/>
              <a:gd name="connsiteY4" fmla="*/ 0 h 6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744" h="605829">
                <a:moveTo>
                  <a:pt x="0" y="0"/>
                </a:moveTo>
                <a:lnTo>
                  <a:pt x="908744" y="0"/>
                </a:lnTo>
                <a:lnTo>
                  <a:pt x="908744" y="605829"/>
                </a:lnTo>
                <a:lnTo>
                  <a:pt x="0" y="60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marL="0" marR="0" lvl="0" indent="0" algn="l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Aksel Hiorth</a:t>
            </a:r>
            <a:b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</a:t>
            </a: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Academia</a:t>
            </a: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Research</a:t>
            </a:r>
          </a:p>
        </p:txBody>
      </p:sp>
      <p:sp>
        <p:nvSpPr>
          <p:cNvPr id="75" name="Ellipse 74"/>
          <p:cNvSpPr/>
          <p:nvPr/>
        </p:nvSpPr>
        <p:spPr>
          <a:xfrm>
            <a:off x="4076391" y="2730334"/>
            <a:ext cx="748543" cy="748800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6" name="Frihåndsform 75"/>
          <p:cNvSpPr/>
          <p:nvPr/>
        </p:nvSpPr>
        <p:spPr>
          <a:xfrm>
            <a:off x="4824935" y="2728337"/>
            <a:ext cx="1122816" cy="799234"/>
          </a:xfrm>
          <a:custGeom>
            <a:avLst/>
            <a:gdLst>
              <a:gd name="connsiteX0" fmla="*/ 0 w 908744"/>
              <a:gd name="connsiteY0" fmla="*/ 0 h 605829"/>
              <a:gd name="connsiteX1" fmla="*/ 908744 w 908744"/>
              <a:gd name="connsiteY1" fmla="*/ 0 h 605829"/>
              <a:gd name="connsiteX2" fmla="*/ 908744 w 908744"/>
              <a:gd name="connsiteY2" fmla="*/ 605829 h 605829"/>
              <a:gd name="connsiteX3" fmla="*/ 0 w 908744"/>
              <a:gd name="connsiteY3" fmla="*/ 605829 h 605829"/>
              <a:gd name="connsiteX4" fmla="*/ 0 w 908744"/>
              <a:gd name="connsiteY4" fmla="*/ 0 h 6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744" h="605829">
                <a:moveTo>
                  <a:pt x="0" y="0"/>
                </a:moveTo>
                <a:lnTo>
                  <a:pt x="908744" y="0"/>
                </a:lnTo>
                <a:lnTo>
                  <a:pt x="908744" y="605829"/>
                </a:lnTo>
                <a:lnTo>
                  <a:pt x="0" y="60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marL="0" marR="0" lvl="0" indent="0" algn="l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Randi Valestrand</a:t>
            </a:r>
            <a:b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</a:t>
            </a:r>
            <a:r>
              <a:rPr kumimoji="0" lang="nb-NO" sz="105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</a:t>
            </a:r>
            <a:b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 </a:t>
            </a:r>
            <a:r>
              <a:rPr kumimoji="0" lang="nb-NO" sz="105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Theme</a:t>
            </a: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</a:p>
        </p:txBody>
      </p:sp>
      <p:sp>
        <p:nvSpPr>
          <p:cNvPr id="77" name="Ellipse 76"/>
          <p:cNvSpPr/>
          <p:nvPr/>
        </p:nvSpPr>
        <p:spPr>
          <a:xfrm>
            <a:off x="6058159" y="2743678"/>
            <a:ext cx="748543" cy="748800"/>
          </a:xfrm>
          <a:prstGeom prst="ellipse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8" name="Frihåndsform 77"/>
          <p:cNvSpPr/>
          <p:nvPr/>
        </p:nvSpPr>
        <p:spPr>
          <a:xfrm>
            <a:off x="6806703" y="2741681"/>
            <a:ext cx="1122816" cy="799234"/>
          </a:xfrm>
          <a:custGeom>
            <a:avLst/>
            <a:gdLst>
              <a:gd name="connsiteX0" fmla="*/ 0 w 908744"/>
              <a:gd name="connsiteY0" fmla="*/ 0 h 605829"/>
              <a:gd name="connsiteX1" fmla="*/ 908744 w 908744"/>
              <a:gd name="connsiteY1" fmla="*/ 0 h 605829"/>
              <a:gd name="connsiteX2" fmla="*/ 908744 w 908744"/>
              <a:gd name="connsiteY2" fmla="*/ 605829 h 605829"/>
              <a:gd name="connsiteX3" fmla="*/ 0 w 908744"/>
              <a:gd name="connsiteY3" fmla="*/ 605829 h 605829"/>
              <a:gd name="connsiteX4" fmla="*/ 0 w 908744"/>
              <a:gd name="connsiteY4" fmla="*/ 0 h 6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744" h="605829">
                <a:moveTo>
                  <a:pt x="0" y="0"/>
                </a:moveTo>
                <a:lnTo>
                  <a:pt x="908744" y="0"/>
                </a:lnTo>
                <a:lnTo>
                  <a:pt x="908744" y="605829"/>
                </a:lnTo>
                <a:lnTo>
                  <a:pt x="0" y="60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marL="0" marR="0" lvl="0" indent="0" algn="l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Sissel Opsahl </a:t>
            </a:r>
            <a:r>
              <a:rPr kumimoji="0" lang="nb-NO" sz="1050" b="1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Viig</a:t>
            </a:r>
            <a:b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05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</a:t>
            </a: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Field </a:t>
            </a:r>
            <a:r>
              <a:rPr kumimoji="0" lang="nb-NO" sz="105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Implementation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Ellipse 78"/>
          <p:cNvSpPr/>
          <p:nvPr/>
        </p:nvSpPr>
        <p:spPr>
          <a:xfrm>
            <a:off x="4364306" y="5361695"/>
            <a:ext cx="748543" cy="748800"/>
          </a:xfrm>
          <a:prstGeom prst="ellipse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0" name="Frihåndsform 79"/>
          <p:cNvSpPr/>
          <p:nvPr/>
        </p:nvSpPr>
        <p:spPr>
          <a:xfrm>
            <a:off x="5112851" y="5359698"/>
            <a:ext cx="1122816" cy="799234"/>
          </a:xfrm>
          <a:custGeom>
            <a:avLst/>
            <a:gdLst>
              <a:gd name="connsiteX0" fmla="*/ 0 w 908744"/>
              <a:gd name="connsiteY0" fmla="*/ 0 h 605829"/>
              <a:gd name="connsiteX1" fmla="*/ 908744 w 908744"/>
              <a:gd name="connsiteY1" fmla="*/ 0 h 605829"/>
              <a:gd name="connsiteX2" fmla="*/ 908744 w 908744"/>
              <a:gd name="connsiteY2" fmla="*/ 605829 h 605829"/>
              <a:gd name="connsiteX3" fmla="*/ 0 w 908744"/>
              <a:gd name="connsiteY3" fmla="*/ 605829 h 605829"/>
              <a:gd name="connsiteX4" fmla="*/ 0 w 908744"/>
              <a:gd name="connsiteY4" fmla="*/ 0 h 6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744" h="605829">
                <a:moveTo>
                  <a:pt x="0" y="0"/>
                </a:moveTo>
                <a:lnTo>
                  <a:pt x="908744" y="0"/>
                </a:lnTo>
                <a:lnTo>
                  <a:pt x="908744" y="605829"/>
                </a:lnTo>
                <a:lnTo>
                  <a:pt x="0" y="60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marL="0" marR="0" lvl="0" indent="0" algn="l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Tor Bjørnstad</a:t>
            </a:r>
            <a:b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 </a:t>
            </a:r>
            <a:r>
              <a:rPr kumimoji="0" lang="nb-NO" sz="105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</a:t>
            </a: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</a:t>
            </a:r>
          </a:p>
          <a:p>
            <a:pPr marL="0" marR="0" lvl="0" indent="0" algn="l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Tracer </a:t>
            </a:r>
            <a:r>
              <a:rPr kumimoji="0" lang="nb-NO" sz="105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technology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Ellipse 80"/>
          <p:cNvSpPr/>
          <p:nvPr/>
        </p:nvSpPr>
        <p:spPr>
          <a:xfrm>
            <a:off x="2957457" y="4132509"/>
            <a:ext cx="748543" cy="748800"/>
          </a:xfrm>
          <a:prstGeom prst="ellipse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2" name="Frihåndsform 81"/>
          <p:cNvSpPr/>
          <p:nvPr/>
        </p:nvSpPr>
        <p:spPr>
          <a:xfrm>
            <a:off x="3706002" y="4130511"/>
            <a:ext cx="1122816" cy="799234"/>
          </a:xfrm>
          <a:custGeom>
            <a:avLst/>
            <a:gdLst>
              <a:gd name="connsiteX0" fmla="*/ 0 w 908744"/>
              <a:gd name="connsiteY0" fmla="*/ 0 h 605829"/>
              <a:gd name="connsiteX1" fmla="*/ 908744 w 908744"/>
              <a:gd name="connsiteY1" fmla="*/ 0 h 605829"/>
              <a:gd name="connsiteX2" fmla="*/ 908744 w 908744"/>
              <a:gd name="connsiteY2" fmla="*/ 605829 h 605829"/>
              <a:gd name="connsiteX3" fmla="*/ 0 w 908744"/>
              <a:gd name="connsiteY3" fmla="*/ 605829 h 605829"/>
              <a:gd name="connsiteX4" fmla="*/ 0 w 908744"/>
              <a:gd name="connsiteY4" fmla="*/ 0 h 6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744" h="605829">
                <a:moveTo>
                  <a:pt x="0" y="0"/>
                </a:moveTo>
                <a:lnTo>
                  <a:pt x="908744" y="0"/>
                </a:lnTo>
                <a:lnTo>
                  <a:pt x="908744" y="605829"/>
                </a:lnTo>
                <a:lnTo>
                  <a:pt x="0" y="60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marL="0" marR="0" lvl="0" indent="0" algn="l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Arne Stavland</a:t>
            </a:r>
            <a:b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 </a:t>
            </a:r>
            <a:r>
              <a:rPr kumimoji="0" lang="nb-NO" sz="105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</a:t>
            </a: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</a:p>
          <a:p>
            <a:pPr marL="0" marR="0" lvl="0" indent="0" algn="l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Core</a:t>
            </a: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b-NO" sz="105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scale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Ellipse 82"/>
          <p:cNvSpPr/>
          <p:nvPr/>
        </p:nvSpPr>
        <p:spPr>
          <a:xfrm>
            <a:off x="5015953" y="4132509"/>
            <a:ext cx="748543" cy="748800"/>
          </a:xfrm>
          <a:prstGeom prst="ellipse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4" name="Frihåndsform 83"/>
          <p:cNvSpPr/>
          <p:nvPr/>
        </p:nvSpPr>
        <p:spPr>
          <a:xfrm>
            <a:off x="5764497" y="4130511"/>
            <a:ext cx="1122816" cy="799234"/>
          </a:xfrm>
          <a:custGeom>
            <a:avLst/>
            <a:gdLst>
              <a:gd name="connsiteX0" fmla="*/ 0 w 908744"/>
              <a:gd name="connsiteY0" fmla="*/ 0 h 605829"/>
              <a:gd name="connsiteX1" fmla="*/ 908744 w 908744"/>
              <a:gd name="connsiteY1" fmla="*/ 0 h 605829"/>
              <a:gd name="connsiteX2" fmla="*/ 908744 w 908744"/>
              <a:gd name="connsiteY2" fmla="*/ 605829 h 605829"/>
              <a:gd name="connsiteX3" fmla="*/ 0 w 908744"/>
              <a:gd name="connsiteY3" fmla="*/ 605829 h 605829"/>
              <a:gd name="connsiteX4" fmla="*/ 0 w 908744"/>
              <a:gd name="connsiteY4" fmla="*/ 0 h 6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744" h="605829">
                <a:moveTo>
                  <a:pt x="0" y="0"/>
                </a:moveTo>
                <a:lnTo>
                  <a:pt x="908744" y="0"/>
                </a:lnTo>
                <a:lnTo>
                  <a:pt x="908744" y="605829"/>
                </a:lnTo>
                <a:lnTo>
                  <a:pt x="0" y="60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marL="0" marR="0" lvl="0" indent="0" algn="l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Udo Zimmermann</a:t>
            </a:r>
            <a:b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 </a:t>
            </a:r>
            <a:r>
              <a:rPr kumimoji="0" lang="nb-NO" sz="105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</a:t>
            </a: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</a:p>
          <a:p>
            <a:pPr marL="0" marR="0" lvl="0" indent="0" algn="l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Nano</a:t>
            </a: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nb-NO" sz="105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submicron</a:t>
            </a: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b-NO" sz="105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scale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Ellipse 84"/>
          <p:cNvSpPr/>
          <p:nvPr/>
        </p:nvSpPr>
        <p:spPr>
          <a:xfrm>
            <a:off x="7074450" y="4132509"/>
            <a:ext cx="748543" cy="748800"/>
          </a:xfrm>
          <a:prstGeom prst="ellipse">
            <a:avLst/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6" name="Frihåndsform 85"/>
          <p:cNvSpPr/>
          <p:nvPr/>
        </p:nvSpPr>
        <p:spPr>
          <a:xfrm>
            <a:off x="7822994" y="4130511"/>
            <a:ext cx="1122816" cy="799234"/>
          </a:xfrm>
          <a:custGeom>
            <a:avLst/>
            <a:gdLst>
              <a:gd name="connsiteX0" fmla="*/ 0 w 908744"/>
              <a:gd name="connsiteY0" fmla="*/ 0 h 605829"/>
              <a:gd name="connsiteX1" fmla="*/ 908744 w 908744"/>
              <a:gd name="connsiteY1" fmla="*/ 0 h 605829"/>
              <a:gd name="connsiteX2" fmla="*/ 908744 w 908744"/>
              <a:gd name="connsiteY2" fmla="*/ 605829 h 605829"/>
              <a:gd name="connsiteX3" fmla="*/ 0 w 908744"/>
              <a:gd name="connsiteY3" fmla="*/ 605829 h 605829"/>
              <a:gd name="connsiteX4" fmla="*/ 0 w 908744"/>
              <a:gd name="connsiteY4" fmla="*/ 0 h 6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744" h="605829">
                <a:moveTo>
                  <a:pt x="0" y="0"/>
                </a:moveTo>
                <a:lnTo>
                  <a:pt x="908744" y="0"/>
                </a:lnTo>
                <a:lnTo>
                  <a:pt x="908744" y="605829"/>
                </a:lnTo>
                <a:lnTo>
                  <a:pt x="0" y="60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marL="0" marR="0" lvl="0" indent="0" algn="l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Espen Jettestuen</a:t>
            </a:r>
            <a:b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 </a:t>
            </a:r>
            <a:r>
              <a:rPr kumimoji="0" lang="nb-NO" sz="105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</a:t>
            </a: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  <a:p>
            <a:pPr marL="0" marR="0" lvl="0" indent="0" algn="l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Pore </a:t>
            </a:r>
            <a:r>
              <a:rPr kumimoji="0" lang="nb-NO" sz="105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scale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Ellipse 86"/>
          <p:cNvSpPr/>
          <p:nvPr/>
        </p:nvSpPr>
        <p:spPr>
          <a:xfrm>
            <a:off x="9132947" y="4132509"/>
            <a:ext cx="748543" cy="748800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8" name="Frihåndsform 87"/>
          <p:cNvSpPr/>
          <p:nvPr/>
        </p:nvSpPr>
        <p:spPr>
          <a:xfrm>
            <a:off x="9881490" y="4130511"/>
            <a:ext cx="1122816" cy="799234"/>
          </a:xfrm>
          <a:custGeom>
            <a:avLst/>
            <a:gdLst>
              <a:gd name="connsiteX0" fmla="*/ 0 w 908744"/>
              <a:gd name="connsiteY0" fmla="*/ 0 h 605829"/>
              <a:gd name="connsiteX1" fmla="*/ 908744 w 908744"/>
              <a:gd name="connsiteY1" fmla="*/ 0 h 605829"/>
              <a:gd name="connsiteX2" fmla="*/ 908744 w 908744"/>
              <a:gd name="connsiteY2" fmla="*/ 605829 h 605829"/>
              <a:gd name="connsiteX3" fmla="*/ 0 w 908744"/>
              <a:gd name="connsiteY3" fmla="*/ 605829 h 605829"/>
              <a:gd name="connsiteX4" fmla="*/ 0 w 908744"/>
              <a:gd name="connsiteY4" fmla="*/ 0 h 6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744" h="605829">
                <a:moveTo>
                  <a:pt x="0" y="0"/>
                </a:moveTo>
                <a:lnTo>
                  <a:pt x="908744" y="0"/>
                </a:lnTo>
                <a:lnTo>
                  <a:pt x="908744" y="605829"/>
                </a:lnTo>
                <a:lnTo>
                  <a:pt x="0" y="60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marL="0" marR="0" lvl="0" indent="0" algn="l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Aksel Hiorth</a:t>
            </a:r>
            <a:b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 </a:t>
            </a:r>
            <a:r>
              <a:rPr kumimoji="0" lang="nb-NO" sz="105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</a:t>
            </a: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</a:t>
            </a:r>
          </a:p>
          <a:p>
            <a:pPr marL="0" marR="0" lvl="0" indent="0" algn="l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Upscaling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Ellipse 88"/>
          <p:cNvSpPr>
            <a:spLocks noChangeAspect="1"/>
          </p:cNvSpPr>
          <p:nvPr/>
        </p:nvSpPr>
        <p:spPr>
          <a:xfrm>
            <a:off x="6422803" y="5361695"/>
            <a:ext cx="748543" cy="748800"/>
          </a:xfrm>
          <a:prstGeom prst="ellipse">
            <a:avLst/>
          </a:prstGeom>
          <a:blipFill dpi="0" rotWithShape="1"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311" b="-13311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0" name="Frihåndsform 89"/>
          <p:cNvSpPr/>
          <p:nvPr/>
        </p:nvSpPr>
        <p:spPr>
          <a:xfrm>
            <a:off x="7171348" y="5359698"/>
            <a:ext cx="1122816" cy="799234"/>
          </a:xfrm>
          <a:custGeom>
            <a:avLst/>
            <a:gdLst>
              <a:gd name="connsiteX0" fmla="*/ 0 w 908744"/>
              <a:gd name="connsiteY0" fmla="*/ 0 h 605829"/>
              <a:gd name="connsiteX1" fmla="*/ 908744 w 908744"/>
              <a:gd name="connsiteY1" fmla="*/ 0 h 605829"/>
              <a:gd name="connsiteX2" fmla="*/ 908744 w 908744"/>
              <a:gd name="connsiteY2" fmla="*/ 605829 h 605829"/>
              <a:gd name="connsiteX3" fmla="*/ 0 w 908744"/>
              <a:gd name="connsiteY3" fmla="*/ 605829 h 605829"/>
              <a:gd name="connsiteX4" fmla="*/ 0 w 908744"/>
              <a:gd name="connsiteY4" fmla="*/ 0 h 6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744" h="605829">
                <a:moveTo>
                  <a:pt x="0" y="0"/>
                </a:moveTo>
                <a:lnTo>
                  <a:pt x="908744" y="0"/>
                </a:lnTo>
                <a:lnTo>
                  <a:pt x="908744" y="605829"/>
                </a:lnTo>
                <a:lnTo>
                  <a:pt x="0" y="60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marL="0" marR="0" lvl="0" indent="0" algn="l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 Sævareid</a:t>
            </a:r>
            <a:br>
              <a:rPr kumimoji="0" lang="nb-NO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 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</a:t>
            </a: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</a:t>
            </a:r>
          </a:p>
          <a:p>
            <a:pPr marL="0" marR="0" lvl="0" indent="0" algn="l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Reservoir</a:t>
            </a: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simulation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Ellipse 90"/>
          <p:cNvSpPr/>
          <p:nvPr/>
        </p:nvSpPr>
        <p:spPr>
          <a:xfrm>
            <a:off x="9798861" y="2693244"/>
            <a:ext cx="748543" cy="748800"/>
          </a:xfrm>
          <a:prstGeom prst="ellipse">
            <a:avLst/>
          </a:prstGeom>
          <a:blipFill dpi="0"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2" name="Frihåndsform 91"/>
          <p:cNvSpPr/>
          <p:nvPr/>
        </p:nvSpPr>
        <p:spPr>
          <a:xfrm>
            <a:off x="10521298" y="2691247"/>
            <a:ext cx="1122816" cy="799234"/>
          </a:xfrm>
          <a:custGeom>
            <a:avLst/>
            <a:gdLst>
              <a:gd name="connsiteX0" fmla="*/ 0 w 908744"/>
              <a:gd name="connsiteY0" fmla="*/ 0 h 605829"/>
              <a:gd name="connsiteX1" fmla="*/ 908744 w 908744"/>
              <a:gd name="connsiteY1" fmla="*/ 0 h 605829"/>
              <a:gd name="connsiteX2" fmla="*/ 908744 w 908744"/>
              <a:gd name="connsiteY2" fmla="*/ 605829 h 605829"/>
              <a:gd name="connsiteX3" fmla="*/ 0 w 908744"/>
              <a:gd name="connsiteY3" fmla="*/ 605829 h 605829"/>
              <a:gd name="connsiteX4" fmla="*/ 0 w 908744"/>
              <a:gd name="connsiteY4" fmla="*/ 0 h 6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744" h="605829">
                <a:moveTo>
                  <a:pt x="0" y="0"/>
                </a:moveTo>
                <a:lnTo>
                  <a:pt x="908744" y="0"/>
                </a:lnTo>
                <a:lnTo>
                  <a:pt x="908744" y="605829"/>
                </a:lnTo>
                <a:lnTo>
                  <a:pt x="0" y="60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marL="0" marR="0" lvl="0" indent="0" algn="l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Svein M. Skjæveland</a:t>
            </a:r>
            <a:br>
              <a:rPr kumimoji="0" lang="nb-NO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nb-NO" sz="105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Advisor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Ellipse 92"/>
          <p:cNvSpPr/>
          <p:nvPr/>
        </p:nvSpPr>
        <p:spPr>
          <a:xfrm>
            <a:off x="8481300" y="5361695"/>
            <a:ext cx="748543" cy="748800"/>
          </a:xfrm>
          <a:prstGeom prst="ellipse">
            <a:avLst/>
          </a:prstGeom>
          <a:blipFill dpi="0"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7" r="-17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4" name="Frihåndsform 93"/>
          <p:cNvSpPr/>
          <p:nvPr/>
        </p:nvSpPr>
        <p:spPr>
          <a:xfrm>
            <a:off x="9229844" y="5359698"/>
            <a:ext cx="1122816" cy="799234"/>
          </a:xfrm>
          <a:custGeom>
            <a:avLst/>
            <a:gdLst>
              <a:gd name="connsiteX0" fmla="*/ 0 w 908744"/>
              <a:gd name="connsiteY0" fmla="*/ 0 h 605829"/>
              <a:gd name="connsiteX1" fmla="*/ 908744 w 908744"/>
              <a:gd name="connsiteY1" fmla="*/ 0 h 605829"/>
              <a:gd name="connsiteX2" fmla="*/ 908744 w 908744"/>
              <a:gd name="connsiteY2" fmla="*/ 605829 h 605829"/>
              <a:gd name="connsiteX3" fmla="*/ 0 w 908744"/>
              <a:gd name="connsiteY3" fmla="*/ 605829 h 605829"/>
              <a:gd name="connsiteX4" fmla="*/ 0 w 908744"/>
              <a:gd name="connsiteY4" fmla="*/ 0 h 6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744" h="605829">
                <a:moveTo>
                  <a:pt x="0" y="0"/>
                </a:moveTo>
                <a:lnTo>
                  <a:pt x="908744" y="0"/>
                </a:lnTo>
                <a:lnTo>
                  <a:pt x="908744" y="605829"/>
                </a:lnTo>
                <a:lnTo>
                  <a:pt x="0" y="60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marL="0" marR="0" lvl="0" indent="0" algn="l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Geir Nævdal</a:t>
            </a:r>
            <a:b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 </a:t>
            </a:r>
            <a:r>
              <a:rPr kumimoji="0" lang="nb-NO" sz="105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</a:t>
            </a: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</a:t>
            </a:r>
          </a:p>
          <a:p>
            <a:pPr marL="0" marR="0" lvl="0" indent="0" algn="l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Field </a:t>
            </a:r>
            <a:r>
              <a:rPr kumimoji="0" lang="nb-NO" sz="105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scale</a:t>
            </a: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b-NO" sz="105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3230345" y="1692684"/>
            <a:ext cx="748800" cy="748800"/>
          </a:xfrm>
          <a:prstGeom prst="ellipse">
            <a:avLst/>
          </a:prstGeom>
          <a:blipFill dpi="0"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Ellipse 32"/>
          <p:cNvSpPr/>
          <p:nvPr/>
        </p:nvSpPr>
        <p:spPr>
          <a:xfrm>
            <a:off x="2316338" y="2741681"/>
            <a:ext cx="748800" cy="748800"/>
          </a:xfrm>
          <a:prstGeom prst="ellipse">
            <a:avLst/>
          </a:prstGeom>
          <a:blipFill dpi="0"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Frihåndsform 33"/>
          <p:cNvSpPr/>
          <p:nvPr/>
        </p:nvSpPr>
        <p:spPr>
          <a:xfrm>
            <a:off x="3092108" y="2743678"/>
            <a:ext cx="1122816" cy="799234"/>
          </a:xfrm>
          <a:custGeom>
            <a:avLst/>
            <a:gdLst>
              <a:gd name="connsiteX0" fmla="*/ 0 w 908744"/>
              <a:gd name="connsiteY0" fmla="*/ 0 h 605829"/>
              <a:gd name="connsiteX1" fmla="*/ 908744 w 908744"/>
              <a:gd name="connsiteY1" fmla="*/ 0 h 605829"/>
              <a:gd name="connsiteX2" fmla="*/ 908744 w 908744"/>
              <a:gd name="connsiteY2" fmla="*/ 605829 h 605829"/>
              <a:gd name="connsiteX3" fmla="*/ 0 w 908744"/>
              <a:gd name="connsiteY3" fmla="*/ 605829 h 605829"/>
              <a:gd name="connsiteX4" fmla="*/ 0 w 908744"/>
              <a:gd name="connsiteY4" fmla="*/ 0 h 6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744" h="605829">
                <a:moveTo>
                  <a:pt x="0" y="0"/>
                </a:moveTo>
                <a:lnTo>
                  <a:pt x="908744" y="0"/>
                </a:lnTo>
                <a:lnTo>
                  <a:pt x="908744" y="605829"/>
                </a:lnTo>
                <a:lnTo>
                  <a:pt x="0" y="60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marL="0" marR="0" lvl="0" indent="0" algn="l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Tina Puntervold</a:t>
            </a:r>
            <a:br>
              <a:rPr kumimoji="0" lang="nb-NO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Assistant 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nb-NO" sz="105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Leader </a:t>
            </a:r>
            <a:r>
              <a:rPr lang="nb-NO" sz="105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Theme</a:t>
            </a:r>
            <a:r>
              <a:rPr lang="nb-NO" sz="105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 1 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8154322" y="1699174"/>
            <a:ext cx="748543" cy="748800"/>
          </a:xfrm>
          <a:prstGeom prst="ellipse">
            <a:avLst/>
          </a:prstGeom>
          <a:blipFill dpi="0" rotWithShape="1">
            <a:blip r:embed="rId16"/>
            <a:srcRect/>
            <a:stretch>
              <a:fillRect l="-70634" t="-64034" r="-24690" b="-59162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Frihåndsform 35"/>
          <p:cNvSpPr/>
          <p:nvPr/>
        </p:nvSpPr>
        <p:spPr>
          <a:xfrm>
            <a:off x="8961562" y="1690121"/>
            <a:ext cx="1248938" cy="799234"/>
          </a:xfrm>
          <a:custGeom>
            <a:avLst/>
            <a:gdLst>
              <a:gd name="connsiteX0" fmla="*/ 0 w 908744"/>
              <a:gd name="connsiteY0" fmla="*/ 0 h 605829"/>
              <a:gd name="connsiteX1" fmla="*/ 908744 w 908744"/>
              <a:gd name="connsiteY1" fmla="*/ 0 h 605829"/>
              <a:gd name="connsiteX2" fmla="*/ 908744 w 908744"/>
              <a:gd name="connsiteY2" fmla="*/ 605829 h 605829"/>
              <a:gd name="connsiteX3" fmla="*/ 0 w 908744"/>
              <a:gd name="connsiteY3" fmla="*/ 605829 h 605829"/>
              <a:gd name="connsiteX4" fmla="*/ 0 w 908744"/>
              <a:gd name="connsiteY4" fmla="*/ 0 h 6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744" h="605829">
                <a:moveTo>
                  <a:pt x="0" y="0"/>
                </a:moveTo>
                <a:lnTo>
                  <a:pt x="908744" y="0"/>
                </a:lnTo>
                <a:lnTo>
                  <a:pt x="908744" y="605829"/>
                </a:lnTo>
                <a:lnTo>
                  <a:pt x="0" y="60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marL="0" marR="0" lvl="0" indent="0" algn="l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 Muggeridge</a:t>
            </a:r>
          </a:p>
          <a:p>
            <a:pPr marL="0" marR="0" lvl="0" indent="0" algn="l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 Scientific </a:t>
            </a:r>
            <a:r>
              <a:rPr kumimoji="0" lang="nb-NO" sz="105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Advisory</a:t>
            </a: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Committee</a:t>
            </a:r>
          </a:p>
        </p:txBody>
      </p:sp>
      <p:sp>
        <p:nvSpPr>
          <p:cNvPr id="44" name="Ellipse 43"/>
          <p:cNvSpPr/>
          <p:nvPr/>
        </p:nvSpPr>
        <p:spPr>
          <a:xfrm>
            <a:off x="280969" y="4139519"/>
            <a:ext cx="748543" cy="748800"/>
          </a:xfrm>
          <a:prstGeom prst="ellipse">
            <a:avLst/>
          </a:prstGeom>
          <a:blipFill dpi="0" rotWithShape="1">
            <a:blip r:embed="rId1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239" t="-22382" r="-15162" b="-49904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Frihåndsform 44"/>
          <p:cNvSpPr/>
          <p:nvPr/>
        </p:nvSpPr>
        <p:spPr>
          <a:xfrm>
            <a:off x="1029514" y="4137521"/>
            <a:ext cx="1122816" cy="799234"/>
          </a:xfrm>
          <a:custGeom>
            <a:avLst/>
            <a:gdLst>
              <a:gd name="connsiteX0" fmla="*/ 0 w 908744"/>
              <a:gd name="connsiteY0" fmla="*/ 0 h 605829"/>
              <a:gd name="connsiteX1" fmla="*/ 908744 w 908744"/>
              <a:gd name="connsiteY1" fmla="*/ 0 h 605829"/>
              <a:gd name="connsiteX2" fmla="*/ 908744 w 908744"/>
              <a:gd name="connsiteY2" fmla="*/ 605829 h 605829"/>
              <a:gd name="connsiteX3" fmla="*/ 0 w 908744"/>
              <a:gd name="connsiteY3" fmla="*/ 605829 h 605829"/>
              <a:gd name="connsiteX4" fmla="*/ 0 w 908744"/>
              <a:gd name="connsiteY4" fmla="*/ 0 h 6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744" h="605829">
                <a:moveTo>
                  <a:pt x="0" y="0"/>
                </a:moveTo>
                <a:lnTo>
                  <a:pt x="908744" y="0"/>
                </a:lnTo>
                <a:lnTo>
                  <a:pt x="908744" y="605829"/>
                </a:lnTo>
                <a:lnTo>
                  <a:pt x="0" y="60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marL="0" marR="0" lvl="0" indent="0" algn="l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nb-NO" sz="1050" b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Micol Pezzotta</a:t>
            </a:r>
            <a:b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Administrative </a:t>
            </a:r>
            <a:r>
              <a:rPr kumimoji="0" lang="nb-NO" sz="105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Coordinator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280969" y="5158961"/>
            <a:ext cx="748543" cy="748800"/>
          </a:xfrm>
          <a:prstGeom prst="ellipse">
            <a:avLst/>
          </a:prstGeom>
          <a:blipFill dpi="0" rotWithShape="1">
            <a:blip r:embed="rId1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260" t="-22743" r="-39981" b="-162517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Frihåndsform 46"/>
          <p:cNvSpPr/>
          <p:nvPr/>
        </p:nvSpPr>
        <p:spPr>
          <a:xfrm>
            <a:off x="1029514" y="5156963"/>
            <a:ext cx="1122816" cy="799234"/>
          </a:xfrm>
          <a:custGeom>
            <a:avLst/>
            <a:gdLst>
              <a:gd name="connsiteX0" fmla="*/ 0 w 908744"/>
              <a:gd name="connsiteY0" fmla="*/ 0 h 605829"/>
              <a:gd name="connsiteX1" fmla="*/ 908744 w 908744"/>
              <a:gd name="connsiteY1" fmla="*/ 0 h 605829"/>
              <a:gd name="connsiteX2" fmla="*/ 908744 w 908744"/>
              <a:gd name="connsiteY2" fmla="*/ 605829 h 605829"/>
              <a:gd name="connsiteX3" fmla="*/ 0 w 908744"/>
              <a:gd name="connsiteY3" fmla="*/ 605829 h 605829"/>
              <a:gd name="connsiteX4" fmla="*/ 0 w 908744"/>
              <a:gd name="connsiteY4" fmla="*/ 0 h 6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744" h="605829">
                <a:moveTo>
                  <a:pt x="0" y="0"/>
                </a:moveTo>
                <a:lnTo>
                  <a:pt x="908744" y="0"/>
                </a:lnTo>
                <a:lnTo>
                  <a:pt x="908744" y="605829"/>
                </a:lnTo>
                <a:lnTo>
                  <a:pt x="0" y="6058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marL="0" marR="0" lvl="0" indent="0" algn="l" defTabSz="31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Kjersti Riiber</a:t>
            </a:r>
            <a:b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Communications</a:t>
            </a:r>
            <a:r>
              <a:rPr kumimoji="0" lang="nb-NO" sz="1050" b="0" i="0" u="none" strike="noStrike" kern="1200" cap="none" spc="0" normalizeH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Advisor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978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/>
          </p:cNvSpPr>
          <p:nvPr/>
        </p:nvSpPr>
        <p:spPr>
          <a:xfrm>
            <a:off x="192507" y="757505"/>
            <a:ext cx="11413957" cy="4250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>
                <a:latin typeface="+mn-lt"/>
              </a:rPr>
              <a:t>The 2020 </a:t>
            </a:r>
            <a:r>
              <a:rPr lang="nb-NO" dirty="0" err="1">
                <a:latin typeface="+mn-lt"/>
              </a:rPr>
              <a:t>user</a:t>
            </a:r>
            <a:r>
              <a:rPr lang="nb-NO" dirty="0">
                <a:latin typeface="+mn-lt"/>
              </a:rPr>
              <a:t> partners and </a:t>
            </a:r>
            <a:r>
              <a:rPr lang="nb-NO" dirty="0" err="1">
                <a:latin typeface="+mn-lt"/>
              </a:rPr>
              <a:t>observers</a:t>
            </a:r>
            <a:r>
              <a:rPr lang="nb-NO" dirty="0">
                <a:latin typeface="+mn-lt"/>
              </a:rPr>
              <a:t>: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718" y="2187245"/>
            <a:ext cx="4060282" cy="2896691"/>
          </a:xfrm>
          <a:prstGeom prst="rect">
            <a:avLst/>
          </a:prstGeom>
        </p:spPr>
      </p:pic>
      <p:pic>
        <p:nvPicPr>
          <p:cNvPr id="3" name="Bilde 2"/>
          <p:cNvPicPr preferRelativeResize="0"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38" y="2128335"/>
            <a:ext cx="1443790" cy="654217"/>
          </a:xfrm>
          <a:prstGeom prst="rect">
            <a:avLst/>
          </a:prstGeom>
        </p:spPr>
      </p:pic>
      <p:pic>
        <p:nvPicPr>
          <p:cNvPr id="13" name="Bilde 12"/>
          <p:cNvPicPr preferRelativeResize="0"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06" y="3589330"/>
            <a:ext cx="2502206" cy="188163"/>
          </a:xfrm>
          <a:prstGeom prst="rect">
            <a:avLst/>
          </a:prstGeom>
        </p:spPr>
      </p:pic>
      <p:pic>
        <p:nvPicPr>
          <p:cNvPr id="17" name="Bilde 16"/>
          <p:cNvPicPr preferRelativeResize="0"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35" y="4436872"/>
            <a:ext cx="1965596" cy="806581"/>
          </a:xfrm>
          <a:prstGeom prst="rect">
            <a:avLst/>
          </a:prstGeom>
        </p:spPr>
      </p:pic>
      <p:pic>
        <p:nvPicPr>
          <p:cNvPr id="18" name="Bilde 17"/>
          <p:cNvPicPr preferRelativeResize="0"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512" y="4177967"/>
            <a:ext cx="2337316" cy="1265678"/>
          </a:xfrm>
          <a:prstGeom prst="rect">
            <a:avLst/>
          </a:prstGeom>
        </p:spPr>
      </p:pic>
      <p:pic>
        <p:nvPicPr>
          <p:cNvPr id="14" name="Bilde 13"/>
          <p:cNvPicPr preferRelativeResize="0"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174" y="3483055"/>
            <a:ext cx="1748214" cy="391667"/>
          </a:xfrm>
          <a:prstGeom prst="rect">
            <a:avLst/>
          </a:prstGeom>
        </p:spPr>
      </p:pic>
      <p:pic>
        <p:nvPicPr>
          <p:cNvPr id="16" name="Bilde 15"/>
          <p:cNvPicPr preferRelativeResize="0"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381" y="2730797"/>
            <a:ext cx="1706075" cy="1706075"/>
          </a:xfrm>
          <a:prstGeom prst="rect">
            <a:avLst/>
          </a:prstGeom>
        </p:spPr>
      </p:pic>
      <p:pic>
        <p:nvPicPr>
          <p:cNvPr id="11" name="Bilde 10"/>
          <p:cNvPicPr preferRelativeResize="0">
            <a:picLocks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6852" y="1981198"/>
            <a:ext cx="1336978" cy="749599"/>
          </a:xfrm>
          <a:prstGeom prst="rect">
            <a:avLst/>
          </a:prstGeom>
        </p:spPr>
      </p:pic>
      <p:pic>
        <p:nvPicPr>
          <p:cNvPr id="20" name="Bilde 19"/>
          <p:cNvPicPr preferRelativeResize="0"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7002" y="4731887"/>
            <a:ext cx="2046020" cy="501274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7716" y="1650950"/>
            <a:ext cx="3025683" cy="153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87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739315"/>
          </a:xfrm>
        </p:spPr>
        <p:txBody>
          <a:bodyPr/>
          <a:lstStyle/>
          <a:p>
            <a:r>
              <a:rPr lang="en-US" dirty="0"/>
              <a:t>Acknowledgement</a:t>
            </a:r>
            <a:br>
              <a:rPr lang="en-US" dirty="0"/>
            </a:b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87998" y="2579395"/>
            <a:ext cx="10515600" cy="1500187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authors acknowledge the Research Council of Norway and the industry partners, ConocoPhillips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Skandinavia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AS, Aker BP ASA,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Vår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Energi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AS, Equinor ASA, Neptune Energy Norge AS, Lundin Norway AS, Halliburton AS, Schlumberger Norge AS, and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Wintershall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Dea, 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of The National IOR Centre of Norway for support.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030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6618" y="352588"/>
            <a:ext cx="10515600" cy="1325563"/>
          </a:xfrm>
        </p:spPr>
        <p:txBody>
          <a:bodyPr/>
          <a:lstStyle/>
          <a:p>
            <a:r>
              <a:rPr lang="nb-NO" dirty="0"/>
              <a:t>The National IOR Centre of Norway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6618" y="1678151"/>
            <a:ext cx="10515600" cy="3402602"/>
          </a:xfrm>
        </p:spPr>
        <p:txBody>
          <a:bodyPr/>
          <a:lstStyle/>
          <a:p>
            <a:r>
              <a:rPr lang="en-US" dirty="0"/>
              <a:t>Improve oil recovery on the Norwegian Continental Shelf</a:t>
            </a:r>
          </a:p>
          <a:p>
            <a:r>
              <a:rPr lang="en-US" dirty="0"/>
              <a:t>Research and development for field implementation</a:t>
            </a:r>
          </a:p>
          <a:p>
            <a:r>
              <a:rPr lang="en-US" dirty="0"/>
              <a:t>Cost effective and environmentally friendly technologies</a:t>
            </a:r>
          </a:p>
          <a:p>
            <a:r>
              <a:rPr lang="en-US" dirty="0"/>
              <a:t>Led by University of Stavanger, with research institutes NORCE and IFE as core partners. 9 oil and service companies, complete the list of collaborators.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144" b="32679"/>
          <a:stretch/>
        </p:blipFill>
        <p:spPr>
          <a:xfrm>
            <a:off x="0" y="4981575"/>
            <a:ext cx="12188241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5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42921" y="840595"/>
            <a:ext cx="11249079" cy="566739"/>
          </a:xfrm>
        </p:spPr>
        <p:txBody>
          <a:bodyPr>
            <a:normAutofit fontScale="90000"/>
          </a:bodyPr>
          <a:lstStyle/>
          <a:p>
            <a:r>
              <a:rPr lang="nb-NO" dirty="0"/>
              <a:t>Budget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571971" y="1560148"/>
            <a:ext cx="9934130" cy="3436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chemeClr val="accent1">
                    <a:lumMod val="50000"/>
                  </a:schemeClr>
                </a:solidFill>
              </a:rPr>
              <a:t>The National IOR Centre of Norway is </a:t>
            </a:r>
            <a:r>
              <a:rPr lang="nb-NO" sz="2800">
                <a:solidFill>
                  <a:schemeClr val="accent1">
                    <a:lumMod val="50000"/>
                  </a:schemeClr>
                </a:solidFill>
              </a:rPr>
              <a:t>one</a:t>
            </a:r>
            <a:r>
              <a:rPr lang="nb-NO" sz="2800" dirty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nb-NO" sz="2800" dirty="0" err="1">
                <a:solidFill>
                  <a:schemeClr val="accent1">
                    <a:lumMod val="50000"/>
                  </a:schemeClr>
                </a:solidFill>
              </a:rPr>
              <a:t>three</a:t>
            </a:r>
            <a:r>
              <a:rPr lang="nb-NO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b-NO" sz="2800" dirty="0" err="1">
                <a:solidFill>
                  <a:schemeClr val="accent1">
                    <a:lumMod val="50000"/>
                  </a:schemeClr>
                </a:solidFill>
              </a:rPr>
              <a:t>petrocentres</a:t>
            </a:r>
            <a:endParaRPr lang="nb-NO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chemeClr val="accent1">
                    <a:lumMod val="50000"/>
                  </a:schemeClr>
                </a:solidFill>
              </a:rPr>
              <a:t>3 research- and 9 </a:t>
            </a:r>
            <a:r>
              <a:rPr lang="nb-NO" sz="2800" dirty="0" err="1">
                <a:solidFill>
                  <a:schemeClr val="accent1">
                    <a:lumMod val="50000"/>
                  </a:schemeClr>
                </a:solidFill>
              </a:rPr>
              <a:t>industry</a:t>
            </a:r>
            <a:r>
              <a:rPr lang="nb-NO" sz="2800" dirty="0">
                <a:solidFill>
                  <a:schemeClr val="accent1">
                    <a:lumMod val="50000"/>
                  </a:schemeClr>
                </a:solidFill>
              </a:rPr>
              <a:t> partners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chemeClr val="accent1">
                    <a:lumMod val="50000"/>
                  </a:schemeClr>
                </a:solidFill>
              </a:rPr>
              <a:t>~ 50 mill. NOK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chemeClr val="accent1">
                    <a:lumMod val="50000"/>
                  </a:schemeClr>
                </a:solidFill>
              </a:rPr>
              <a:t>~ 20 mill. NOK from UiS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chemeClr val="accent1">
                    <a:lumMod val="50000"/>
                  </a:schemeClr>
                </a:solidFill>
              </a:rPr>
              <a:t>10 mill. NOK from RCN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chemeClr val="accent1">
                    <a:lumMod val="50000"/>
                  </a:schemeClr>
                </a:solidFill>
              </a:rPr>
              <a:t>2 mill. NOK from </a:t>
            </a:r>
            <a:r>
              <a:rPr lang="nb-NO" sz="2800" dirty="0" err="1">
                <a:solidFill>
                  <a:schemeClr val="accent1">
                    <a:lumMod val="50000"/>
                  </a:schemeClr>
                </a:solidFill>
              </a:rPr>
              <a:t>each</a:t>
            </a:r>
            <a:r>
              <a:rPr lang="nb-NO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b-NO" sz="2800" dirty="0" err="1">
                <a:solidFill>
                  <a:schemeClr val="accent1">
                    <a:lumMod val="50000"/>
                  </a:schemeClr>
                </a:solidFill>
              </a:rPr>
              <a:t>industry</a:t>
            </a:r>
            <a:r>
              <a:rPr lang="nb-NO" sz="2800" dirty="0">
                <a:solidFill>
                  <a:schemeClr val="accent1">
                    <a:lumMod val="50000"/>
                  </a:schemeClr>
                </a:solidFill>
              </a:rPr>
              <a:t> partner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chemeClr val="accent1">
                    <a:lumMod val="50000"/>
                  </a:schemeClr>
                </a:solidFill>
              </a:rPr>
              <a:t>5+3 </a:t>
            </a:r>
            <a:r>
              <a:rPr lang="nb-NO" sz="2800" dirty="0" err="1">
                <a:solidFill>
                  <a:schemeClr val="accent1">
                    <a:lumMod val="50000"/>
                  </a:schemeClr>
                </a:solidFill>
              </a:rPr>
              <a:t>years</a:t>
            </a:r>
            <a:endParaRPr lang="nb-NO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380990" indent="-380990">
              <a:buFont typeface="Wingdings" panose="05000000000000000000" pitchFamily="2" charset="2"/>
              <a:buChar char="v"/>
            </a:pPr>
            <a:endParaRPr lang="nb-NO" sz="2133" dirty="0"/>
          </a:p>
        </p:txBody>
      </p:sp>
    </p:spTree>
    <p:extLst>
      <p:ext uri="{BB962C8B-B14F-4D97-AF65-F5344CB8AC3E}">
        <p14:creationId xmlns:p14="http://schemas.microsoft.com/office/powerpoint/2010/main" val="992558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</a:t>
            </a:r>
            <a:r>
              <a:rPr lang="nb-NO" dirty="0" err="1"/>
              <a:t>research</a:t>
            </a:r>
            <a:r>
              <a:rPr lang="nb-NO" dirty="0"/>
              <a:t> </a:t>
            </a:r>
            <a:r>
              <a:rPr lang="nb-NO" dirty="0" err="1"/>
              <a:t>themes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2526" y="1681163"/>
            <a:ext cx="6886074" cy="444416"/>
          </a:xfrm>
        </p:spPr>
        <p:txBody>
          <a:bodyPr/>
          <a:lstStyle/>
          <a:p>
            <a:r>
              <a:rPr lang="nb-NO" dirty="0"/>
              <a:t>1: </a:t>
            </a:r>
            <a:r>
              <a:rPr lang="en-US" dirty="0"/>
              <a:t>Mobile and immobile oil and EOR methods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Optimize the microscopic and macroscopic displacement efficiency in a porous rock from the chemical and mineral compositions of pore fluids and rock grains, considering the sustained diagenesis and translate this knowledge to industry applications.</a:t>
            </a:r>
          </a:p>
          <a:p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Develop methods of upscaling pore and core oil recovery to field scale</a:t>
            </a:r>
          </a:p>
          <a:p>
            <a:r>
              <a:rPr lang="en-US" dirty="0"/>
              <a:t>Develop methods that can predict transport of chemical compounds from core to field</a:t>
            </a:r>
          </a:p>
          <a:p>
            <a:r>
              <a:rPr lang="en-US" dirty="0"/>
              <a:t>A fundamental understanding of wettability and its role in porous media flow from pore-, to core and field scale</a:t>
            </a:r>
          </a:p>
          <a:p>
            <a:r>
              <a:rPr lang="en-US" dirty="0"/>
              <a:t>An understanding of the impact and long term effect of EOR technologies on the reservoir</a:t>
            </a:r>
          </a:p>
          <a:p>
            <a:r>
              <a:rPr lang="en-US" dirty="0"/>
              <a:t>Evaluate the environmental impact of the EOR methods.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7" name="Ellipse 6"/>
          <p:cNvSpPr/>
          <p:nvPr/>
        </p:nvSpPr>
        <p:spPr>
          <a:xfrm>
            <a:off x="9537017" y="1189872"/>
            <a:ext cx="1315203" cy="1315203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5011" b="-25011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TekstSylinder 8"/>
          <p:cNvSpPr txBox="1"/>
          <p:nvPr/>
        </p:nvSpPr>
        <p:spPr>
          <a:xfrm>
            <a:off x="8563402" y="1693176"/>
            <a:ext cx="116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>
                <a:solidFill>
                  <a:schemeClr val="accent1">
                    <a:lumMod val="50000"/>
                  </a:schemeClr>
                </a:solidFill>
              </a:rPr>
              <a:t>Theme</a:t>
            </a:r>
            <a:r>
              <a:rPr lang="nb-NO" sz="1200" dirty="0">
                <a:solidFill>
                  <a:schemeClr val="accent1">
                    <a:lumMod val="50000"/>
                  </a:schemeClr>
                </a:solidFill>
              </a:rPr>
              <a:t> leader Tina Puntervold</a:t>
            </a:r>
          </a:p>
        </p:txBody>
      </p:sp>
    </p:spTree>
    <p:extLst>
      <p:ext uri="{BB962C8B-B14F-4D97-AF65-F5344CB8AC3E}">
        <p14:creationId xmlns:p14="http://schemas.microsoft.com/office/powerpoint/2010/main" val="204084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</a:t>
            </a:r>
            <a:r>
              <a:rPr lang="nb-NO" dirty="0" err="1"/>
              <a:t>research</a:t>
            </a:r>
            <a:r>
              <a:rPr lang="nb-NO" dirty="0"/>
              <a:t> </a:t>
            </a:r>
            <a:r>
              <a:rPr lang="nb-NO" dirty="0" err="1"/>
              <a:t>themes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10515600" cy="1062037"/>
          </a:xfrm>
        </p:spPr>
        <p:txBody>
          <a:bodyPr>
            <a:normAutofit/>
          </a:bodyPr>
          <a:lstStyle/>
          <a:p>
            <a:r>
              <a:rPr lang="en-US" dirty="0"/>
              <a:t>2: Reservoir </a:t>
            </a:r>
            <a:r>
              <a:rPr lang="en-US" dirty="0" err="1"/>
              <a:t>characterisation</a:t>
            </a:r>
            <a:r>
              <a:rPr lang="en-US" dirty="0"/>
              <a:t> to improve </a:t>
            </a:r>
          </a:p>
          <a:p>
            <a:r>
              <a:rPr lang="en-US" dirty="0"/>
              <a:t>volumetric sweep</a:t>
            </a:r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23278" y="2404269"/>
            <a:ext cx="5748922" cy="4124325"/>
          </a:xfrm>
        </p:spPr>
        <p:txBody>
          <a:bodyPr>
            <a:noAutofit/>
          </a:bodyPr>
          <a:lstStyle/>
          <a:p>
            <a:r>
              <a:rPr lang="en-US" dirty="0"/>
              <a:t>The aim is to develop new methodology that will support the evaluation and decision making for IOR/EOR pilots at the NCS. This addresses the potential of producing the resources in un-swept areas as well as mobilizing the trapped resources in swept areas. The research demonstrates the improved methodology on real field cases.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Further development of tracer technology</a:t>
            </a:r>
          </a:p>
          <a:p>
            <a:r>
              <a:rPr lang="en-US" dirty="0"/>
              <a:t>Improvement of reservoir simulation tools with regards to IOR/EOR processes</a:t>
            </a:r>
          </a:p>
          <a:p>
            <a:r>
              <a:rPr lang="en-US" dirty="0"/>
              <a:t>Robust production optimization</a:t>
            </a:r>
          </a:p>
          <a:p>
            <a:r>
              <a:rPr lang="en-US" dirty="0"/>
              <a:t>Better history matching through improved data assimilation tools</a:t>
            </a:r>
          </a:p>
          <a:p>
            <a:r>
              <a:rPr lang="en-US" dirty="0"/>
              <a:t>Inclusion of 4D seismic data in ensemble based history matching</a:t>
            </a:r>
          </a:p>
          <a:p>
            <a:r>
              <a:rPr lang="en-US" dirty="0"/>
              <a:t>Evaluation of economic potential</a:t>
            </a:r>
          </a:p>
          <a:p>
            <a:r>
              <a:rPr lang="en-US" dirty="0"/>
              <a:t>Investigation of the connection between the reservoir complexity and recovery factor potential </a:t>
            </a:r>
            <a:endParaRPr lang="nb-NO" dirty="0"/>
          </a:p>
        </p:txBody>
      </p:sp>
      <p:sp>
        <p:nvSpPr>
          <p:cNvPr id="7" name="Ellipse 6"/>
          <p:cNvSpPr/>
          <p:nvPr/>
        </p:nvSpPr>
        <p:spPr>
          <a:xfrm>
            <a:off x="9537017" y="1189872"/>
            <a:ext cx="1315203" cy="1315203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5011" b="-25011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TekstSylinder 7"/>
          <p:cNvSpPr txBox="1"/>
          <p:nvPr/>
        </p:nvSpPr>
        <p:spPr>
          <a:xfrm>
            <a:off x="8619122" y="1681162"/>
            <a:ext cx="1247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>
                <a:solidFill>
                  <a:schemeClr val="accent1">
                    <a:lumMod val="50000"/>
                  </a:schemeClr>
                </a:solidFill>
              </a:rPr>
              <a:t>Theme</a:t>
            </a:r>
            <a:r>
              <a:rPr lang="nb-NO" sz="1200" dirty="0">
                <a:solidFill>
                  <a:schemeClr val="accent1">
                    <a:lumMod val="50000"/>
                  </a:schemeClr>
                </a:solidFill>
              </a:rPr>
              <a:t> leader Randi Valestrand</a:t>
            </a:r>
          </a:p>
        </p:txBody>
      </p:sp>
    </p:spTree>
    <p:extLst>
      <p:ext uri="{BB962C8B-B14F-4D97-AF65-F5344CB8AC3E}">
        <p14:creationId xmlns:p14="http://schemas.microsoft.com/office/powerpoint/2010/main" val="371914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E754D9CA-3F30-F24B-A227-95A409A49C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" t="18154" r="11048" b="7642"/>
          <a:stretch/>
        </p:blipFill>
        <p:spPr>
          <a:xfrm>
            <a:off x="152400" y="780114"/>
            <a:ext cx="2695074" cy="1698353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152400" y="1859386"/>
            <a:ext cx="3601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Franklin Gothic Demi Cond" panose="020B0706030402020204" pitchFamily="34" charset="0"/>
              </a:rPr>
              <a:t>PORE SCALE SIMULATOR </a:t>
            </a:r>
          </a:p>
          <a:p>
            <a:r>
              <a:rPr lang="nb-NO" dirty="0">
                <a:latin typeface="Franklin Gothic Demi Cond" panose="020B0706030402020204" pitchFamily="34" charset="0"/>
              </a:rPr>
              <a:t>(BADCHIMP)</a:t>
            </a:r>
          </a:p>
        </p:txBody>
      </p:sp>
      <p:sp>
        <p:nvSpPr>
          <p:cNvPr id="6" name="Rektangel 5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4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HIGHLIGHTS FROM THE NATIONAL IOR CENTRE OF NORWAY</a:t>
            </a:r>
            <a:endParaRPr lang="nb-NO" sz="4000" dirty="0"/>
          </a:p>
        </p:txBody>
      </p:sp>
      <p:pic>
        <p:nvPicPr>
          <p:cNvPr id="7" name="Picture 28">
            <a:extLst>
              <a:ext uri="{FF2B5EF4-FFF2-40B4-BE49-F238E27FC236}">
                <a16:creationId xmlns:a16="http://schemas.microsoft.com/office/drawing/2014/main" id="{4DBEBDCF-894F-4FDA-A2DC-2C48804122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4569" y="707886"/>
            <a:ext cx="2719137" cy="1789679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3264569" y="2109135"/>
            <a:ext cx="136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Franklin Gothic Demi Cond" panose="020B0706030402020204" pitchFamily="34" charset="0"/>
              </a:rPr>
              <a:t>IORCORESIM</a:t>
            </a: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384"/>
          <a:stretch/>
        </p:blipFill>
        <p:spPr>
          <a:xfrm>
            <a:off x="6309642" y="697515"/>
            <a:ext cx="2691064" cy="178638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6336633" y="2109135"/>
            <a:ext cx="6713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IORSIM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39"/>
          <a:stretch/>
        </p:blipFill>
        <p:spPr>
          <a:xfrm>
            <a:off x="9237326" y="697513"/>
            <a:ext cx="2946654" cy="1808023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9183726" y="2176001"/>
            <a:ext cx="309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OPEN POROUS MEDIA (OPM)</a:t>
            </a: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21811"/>
            <a:ext cx="2847474" cy="1898316"/>
          </a:xfrm>
          <a:prstGeom prst="rect">
            <a:avLst/>
          </a:prstGeom>
        </p:spPr>
      </p:pic>
      <p:sp>
        <p:nvSpPr>
          <p:cNvPr id="14" name="TekstSylinder 13"/>
          <p:cNvSpPr txBox="1"/>
          <p:nvPr/>
        </p:nvSpPr>
        <p:spPr>
          <a:xfrm>
            <a:off x="0" y="4250795"/>
            <a:ext cx="284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anose="020B0706030402020204" pitchFamily="34" charset="0"/>
              </a:rPr>
              <a:t>LARGE SCALE TESTS</a:t>
            </a:r>
            <a:endParaRPr lang="nb-NO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anklin Gothic Demi Cond" panose="020B0706030402020204" pitchFamily="34" charset="0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6696DE57-DBDE-4413-AB4F-85D161A56D9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4568" y="2721811"/>
            <a:ext cx="2719137" cy="1529514"/>
          </a:xfrm>
          <a:prstGeom prst="rect">
            <a:avLst/>
          </a:prstGeom>
        </p:spPr>
      </p:pic>
      <p:sp>
        <p:nvSpPr>
          <p:cNvPr id="16" name="TekstSylinder 15"/>
          <p:cNvSpPr txBox="1"/>
          <p:nvPr/>
        </p:nvSpPr>
        <p:spPr>
          <a:xfrm>
            <a:off x="3264568" y="4250795"/>
            <a:ext cx="153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Franklin Gothic Demi Cond" panose="020B0706030402020204" pitchFamily="34" charset="0"/>
              </a:rPr>
              <a:t>NEW TRACERS</a:t>
            </a:r>
          </a:p>
        </p:txBody>
      </p:sp>
      <p:grpSp>
        <p:nvGrpSpPr>
          <p:cNvPr id="17" name="Gruppe 16"/>
          <p:cNvGrpSpPr/>
          <p:nvPr/>
        </p:nvGrpSpPr>
        <p:grpSpPr>
          <a:xfrm>
            <a:off x="6297611" y="2746526"/>
            <a:ext cx="2711116" cy="1416400"/>
            <a:chOff x="142875" y="238125"/>
            <a:chExt cx="10004867" cy="4546949"/>
          </a:xfrm>
        </p:grpSpPr>
        <p:pic>
          <p:nvPicPr>
            <p:cNvPr id="18" name="Bilde 1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875" y="238125"/>
              <a:ext cx="4889839" cy="2117647"/>
            </a:xfrm>
            <a:prstGeom prst="rect">
              <a:avLst/>
            </a:prstGeom>
          </p:spPr>
        </p:pic>
        <p:pic>
          <p:nvPicPr>
            <p:cNvPr id="19" name="Bilde 18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9667" y="238125"/>
              <a:ext cx="4678075" cy="1925134"/>
            </a:xfrm>
            <a:prstGeom prst="rect">
              <a:avLst/>
            </a:prstGeom>
          </p:spPr>
        </p:pic>
        <p:pic>
          <p:nvPicPr>
            <p:cNvPr id="20" name="Bilde 19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875" y="2667427"/>
              <a:ext cx="4889839" cy="2117647"/>
            </a:xfrm>
            <a:prstGeom prst="rect">
              <a:avLst/>
            </a:prstGeom>
          </p:spPr>
        </p:pic>
        <p:pic>
          <p:nvPicPr>
            <p:cNvPr id="21" name="Bilde 20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7903" y="2667426"/>
              <a:ext cx="4889839" cy="2117647"/>
            </a:xfrm>
            <a:prstGeom prst="rect">
              <a:avLst/>
            </a:prstGeom>
          </p:spPr>
        </p:pic>
      </p:grpSp>
      <p:sp>
        <p:nvSpPr>
          <p:cNvPr id="22" name="TekstSylinder 21"/>
          <p:cNvSpPr txBox="1"/>
          <p:nvPr/>
        </p:nvSpPr>
        <p:spPr>
          <a:xfrm>
            <a:off x="6136159" y="4155514"/>
            <a:ext cx="3095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Demi Cond" panose="020B0706030402020204" pitchFamily="34" charset="0"/>
              </a:rPr>
              <a:t>4D SEISMIC DATA </a:t>
            </a:r>
          </a:p>
          <a:p>
            <a:r>
              <a:rPr lang="en-US" dirty="0">
                <a:latin typeface="Franklin Gothic Demi Cond" panose="020B0706030402020204" pitchFamily="34" charset="0"/>
              </a:rPr>
              <a:t>ASSIMILATION FOR IOR</a:t>
            </a:r>
            <a:endParaRPr lang="nb-NO" dirty="0">
              <a:latin typeface="Franklin Gothic Demi Cond" panose="020B0706030402020204" pitchFamily="34" charset="0"/>
            </a:endParaRPr>
          </a:p>
        </p:txBody>
      </p:sp>
      <p:pic>
        <p:nvPicPr>
          <p:cNvPr id="23" name="Bilde 22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81"/>
          <a:stretch/>
        </p:blipFill>
        <p:spPr>
          <a:xfrm>
            <a:off x="9281441" y="2721811"/>
            <a:ext cx="2902537" cy="1883140"/>
          </a:xfrm>
          <a:prstGeom prst="rect">
            <a:avLst/>
          </a:prstGeom>
        </p:spPr>
      </p:pic>
      <p:sp>
        <p:nvSpPr>
          <p:cNvPr id="24" name="TekstSylinder 23"/>
          <p:cNvSpPr txBox="1"/>
          <p:nvPr/>
        </p:nvSpPr>
        <p:spPr>
          <a:xfrm>
            <a:off x="9303390" y="4170664"/>
            <a:ext cx="2507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anose="020B0706030402020204" pitchFamily="34" charset="0"/>
              </a:rPr>
              <a:t>DATA ANALYTICS FOR IOR</a:t>
            </a:r>
          </a:p>
        </p:txBody>
      </p:sp>
      <p:pic>
        <p:nvPicPr>
          <p:cNvPr id="25" name="Bilde 2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4962"/>
            <a:ext cx="2847474" cy="2013037"/>
          </a:xfrm>
          <a:prstGeom prst="rect">
            <a:avLst/>
          </a:prstGeom>
        </p:spPr>
      </p:pic>
      <p:sp>
        <p:nvSpPr>
          <p:cNvPr id="26" name="TekstSylinder 25"/>
          <p:cNvSpPr txBox="1"/>
          <p:nvPr/>
        </p:nvSpPr>
        <p:spPr>
          <a:xfrm>
            <a:off x="0" y="4844373"/>
            <a:ext cx="2847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Franklin Gothic Demi Cond" panose="020B0706030402020204" pitchFamily="34" charset="0"/>
              </a:rPr>
              <a:t>ENVIRONMENTAL RISK </a:t>
            </a:r>
          </a:p>
          <a:p>
            <a:r>
              <a:rPr lang="nb-NO" dirty="0">
                <a:latin typeface="Franklin Gothic Demi Cond" panose="020B0706030402020204" pitchFamily="34" charset="0"/>
              </a:rPr>
              <a:t>ASSESSMENT (ERA)</a:t>
            </a:r>
          </a:p>
        </p:txBody>
      </p:sp>
      <p:pic>
        <p:nvPicPr>
          <p:cNvPr id="27" name="Bilde 26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53" r="3395" b="9357"/>
          <a:stretch/>
        </p:blipFill>
        <p:spPr>
          <a:xfrm>
            <a:off x="3256549" y="4844373"/>
            <a:ext cx="2727156" cy="2013920"/>
          </a:xfrm>
          <a:prstGeom prst="rect">
            <a:avLst/>
          </a:prstGeom>
        </p:spPr>
      </p:pic>
      <p:sp>
        <p:nvSpPr>
          <p:cNvPr id="28" name="TekstSylinder 27"/>
          <p:cNvSpPr txBox="1"/>
          <p:nvPr/>
        </p:nvSpPr>
        <p:spPr>
          <a:xfrm>
            <a:off x="3264568" y="6488668"/>
            <a:ext cx="290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Franklin Gothic Demi Cond" panose="020B0706030402020204" pitchFamily="34" charset="0"/>
              </a:rPr>
              <a:t>EDUCATION</a:t>
            </a:r>
          </a:p>
        </p:txBody>
      </p:sp>
      <p:pic>
        <p:nvPicPr>
          <p:cNvPr id="29" name="Bilde 28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9140"/>
          <a:stretch/>
        </p:blipFill>
        <p:spPr>
          <a:xfrm>
            <a:off x="6258590" y="4839888"/>
            <a:ext cx="2750137" cy="2018112"/>
          </a:xfrm>
          <a:prstGeom prst="rect">
            <a:avLst/>
          </a:prstGeom>
        </p:spPr>
      </p:pic>
      <p:sp>
        <p:nvSpPr>
          <p:cNvPr id="30" name="Tittel 1"/>
          <p:cNvSpPr>
            <a:spLocks noGrp="1"/>
          </p:cNvSpPr>
          <p:nvPr>
            <p:ph type="ctrTitle"/>
          </p:nvPr>
        </p:nvSpPr>
        <p:spPr>
          <a:xfrm>
            <a:off x="6258590" y="6454959"/>
            <a:ext cx="1347047" cy="391305"/>
          </a:xfrm>
        </p:spPr>
        <p:txBody>
          <a:bodyPr>
            <a:normAutofit/>
          </a:bodyPr>
          <a:lstStyle/>
          <a:p>
            <a:r>
              <a:rPr lang="nb-NO" sz="1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IOR NORWAY</a:t>
            </a:r>
          </a:p>
        </p:txBody>
      </p:sp>
      <p:pic>
        <p:nvPicPr>
          <p:cNvPr id="31" name="Bilde 30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4786" y="4839888"/>
            <a:ext cx="2909989" cy="2024783"/>
          </a:xfrm>
          <a:prstGeom prst="rect">
            <a:avLst/>
          </a:prstGeom>
        </p:spPr>
      </p:pic>
      <p:sp>
        <p:nvSpPr>
          <p:cNvPr id="33" name="TekstSylinder 32"/>
          <p:cNvSpPr txBox="1"/>
          <p:nvPr/>
        </p:nvSpPr>
        <p:spPr>
          <a:xfrm>
            <a:off x="9281441" y="6235548"/>
            <a:ext cx="2921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Franklin Gothic Demi Cond" panose="020B0706030402020204" pitchFamily="34" charset="0"/>
              </a:rPr>
              <a:t>JOINING FORCES WITH </a:t>
            </a:r>
          </a:p>
          <a:p>
            <a:r>
              <a:rPr lang="nb-NO" dirty="0">
                <a:latin typeface="Franklin Gothic Demi Cond" panose="020B0706030402020204" pitchFamily="34" charset="0"/>
              </a:rPr>
              <a:t>NATIONAL AUTHORITIES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8257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</a:t>
            </a:r>
            <a:r>
              <a:rPr lang="nb-NO" dirty="0" err="1"/>
              <a:t>young</a:t>
            </a:r>
            <a:r>
              <a:rPr lang="nb-NO" dirty="0"/>
              <a:t> talents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29 PhDs and 19 Postdocs</a:t>
            </a:r>
          </a:p>
          <a:p>
            <a:r>
              <a:rPr lang="en-US" dirty="0"/>
              <a:t>2019: </a:t>
            </a:r>
          </a:p>
          <a:p>
            <a:pPr lvl="1"/>
            <a:r>
              <a:rPr lang="en-US" dirty="0"/>
              <a:t>5 new post doc positions </a:t>
            </a:r>
          </a:p>
          <a:p>
            <a:pPr lvl="1"/>
            <a:r>
              <a:rPr lang="en-US" dirty="0"/>
              <a:t>10 new PhD positions 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0" r="11403"/>
          <a:stretch/>
        </p:blipFill>
        <p:spPr>
          <a:xfrm>
            <a:off x="5245767" y="0"/>
            <a:ext cx="533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29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778000" y="550740"/>
            <a:ext cx="8636000" cy="469769"/>
          </a:xfrm>
        </p:spPr>
        <p:txBody>
          <a:bodyPr>
            <a:noAutofit/>
          </a:bodyPr>
          <a:lstStyle/>
          <a:p>
            <a:r>
              <a:rPr lang="nb-NO" sz="4400" dirty="0"/>
              <a:t>Journal </a:t>
            </a:r>
            <a:r>
              <a:rPr lang="nb-NO" sz="4400" dirty="0" err="1"/>
              <a:t>articles</a:t>
            </a:r>
            <a:r>
              <a:rPr lang="nb-NO" sz="4400" dirty="0"/>
              <a:t> 2013-2021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2032000" y="1076869"/>
          <a:ext cx="8128000" cy="5044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571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7" r="15047"/>
          <a:stretch/>
        </p:blipFill>
        <p:spPr>
          <a:xfrm>
            <a:off x="4427613" y="1076326"/>
            <a:ext cx="6176211" cy="5781674"/>
          </a:xfrm>
          <a:prstGeom prst="rect">
            <a:avLst/>
          </a:prstGeom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342900" y="476250"/>
            <a:ext cx="11249079" cy="566739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b-NO" dirty="0">
                <a:latin typeface="Calibri" charset="0"/>
              </a:rPr>
              <a:t>National &amp; </a:t>
            </a:r>
            <a:r>
              <a:rPr lang="nb-NO" dirty="0" err="1">
                <a:latin typeface="Calibri" charset="0"/>
              </a:rPr>
              <a:t>international</a:t>
            </a:r>
            <a:r>
              <a:rPr lang="nb-NO" dirty="0">
                <a:latin typeface="Calibri" charset="0"/>
              </a:rPr>
              <a:t> </a:t>
            </a:r>
            <a:r>
              <a:rPr lang="nb-NO" dirty="0" err="1">
                <a:latin typeface="Calibri" charset="0"/>
              </a:rPr>
              <a:t>collaborators</a:t>
            </a:r>
            <a:endParaRPr lang="nb-NO" dirty="0">
              <a:latin typeface="Calibri" charset="0"/>
            </a:endParaRPr>
          </a:p>
        </p:txBody>
      </p:sp>
      <p:sp>
        <p:nvSpPr>
          <p:cNvPr id="4" name="Plassholder for innhold 4"/>
          <p:cNvSpPr txBox="1">
            <a:spLocks/>
          </p:cNvSpPr>
          <p:nvPr/>
        </p:nvSpPr>
        <p:spPr>
          <a:xfrm>
            <a:off x="438150" y="1142999"/>
            <a:ext cx="9890170" cy="5724525"/>
          </a:xfrm>
          <a:prstGeom prst="rect">
            <a:avLst/>
          </a:prstGeom>
        </p:spPr>
        <p:txBody>
          <a:bodyPr numCol="2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nb-NO" sz="1400" dirty="0"/>
              <a:t>UNIVERSITY OF BERGEN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1400" dirty="0"/>
              <a:t>UNIVERSITY OF OSLO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1400" dirty="0"/>
              <a:t>NTNU / UGELSTAD LABORATORY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1400" dirty="0"/>
              <a:t>SINTEF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1400" dirty="0"/>
              <a:t>DTU / GEO / GEUS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1400" dirty="0"/>
              <a:t>TNO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1400" dirty="0"/>
              <a:t>TU DELFT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1400" dirty="0"/>
              <a:t>CORNELL UNIVERSITY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1400" dirty="0"/>
              <a:t>UNIVERSITY OF TEXAS AUSTIN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1300" dirty="0"/>
              <a:t>INSTITUTE FOR THE STUDY OF THE EARTH`S INTERIOR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1400" dirty="0"/>
              <a:t>UNIVERSITÉ DE LYON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1400" dirty="0"/>
              <a:t>ECOLE POLYTECHNIQUE PARIS, FRANCE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1400" dirty="0"/>
              <a:t>NATIONAL CENTER FOR ATMOSPHERIC RESEARCH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1400" dirty="0"/>
              <a:t>SANDIA NATIONAL LABORATORIES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1400" dirty="0"/>
              <a:t>TU BERGAKADEMIE FREIBERG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1400" dirty="0"/>
              <a:t>INSTITUTE OF SCIENCE &amp; TECHNOLOGY, LUXEMBOURG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1400" dirty="0"/>
              <a:t>UNIVERSITY OF MÜNSTER, GERMANY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sz="1400" dirty="0"/>
              <a:t>+++</a:t>
            </a:r>
          </a:p>
          <a:p>
            <a:pPr>
              <a:buFont typeface="Wingdings" panose="05000000000000000000" pitchFamily="2" charset="2"/>
              <a:buChar char="ü"/>
            </a:pPr>
            <a:endParaRPr lang="nb-NO" sz="1400" dirty="0"/>
          </a:p>
          <a:p>
            <a:pPr>
              <a:buFont typeface="Wingdings" panose="05000000000000000000" pitchFamily="2" charset="2"/>
              <a:buChar char="ü"/>
            </a:pP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416734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153092CBA00644B97DE8BFE13995DC" ma:contentTypeVersion="11" ma:contentTypeDescription="Create a new document." ma:contentTypeScope="" ma:versionID="67e177d13e47c072e2b5c21001f94733">
  <xsd:schema xmlns:xsd="http://www.w3.org/2001/XMLSchema" xmlns:xs="http://www.w3.org/2001/XMLSchema" xmlns:p="http://schemas.microsoft.com/office/2006/metadata/properties" xmlns:ns3="f0c1c693-40c6-46e8-8158-c600699baf25" xmlns:ns4="a40926ad-6b90-411b-bd42-f9d92f5758cb" targetNamespace="http://schemas.microsoft.com/office/2006/metadata/properties" ma:root="true" ma:fieldsID="ad4c7887cbb5b1355208b028f2e24b8c" ns3:_="" ns4:_="">
    <xsd:import namespace="f0c1c693-40c6-46e8-8158-c600699baf25"/>
    <xsd:import namespace="a40926ad-6b90-411b-bd42-f9d92f5758c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1c693-40c6-46e8-8158-c600699baf2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926ad-6b90-411b-bd42-f9d92f5758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887F4E-24FC-4BFA-A5A7-B30711FA50A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CD6F8FE-A726-4048-8EAA-CCCC540080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c1c693-40c6-46e8-8158-c600699baf25"/>
    <ds:schemaRef ds:uri="a40926ad-6b90-411b-bd42-f9d92f5758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601FD7-AC51-4ADD-B011-C680AC7429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</TotalTime>
  <Words>861</Words>
  <Application>Microsoft Office PowerPoint</Application>
  <PresentationFormat>Widescreen</PresentationFormat>
  <Paragraphs>123</Paragraphs>
  <Slides>13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Franklin Gothic Book</vt:lpstr>
      <vt:lpstr>Franklin Gothic Demi Cond</vt:lpstr>
      <vt:lpstr>Wingdings</vt:lpstr>
      <vt:lpstr>Office-tema</vt:lpstr>
      <vt:lpstr>Office-tema</vt:lpstr>
      <vt:lpstr>PowerPoint-presentasjon</vt:lpstr>
      <vt:lpstr>The National IOR Centre of Norway</vt:lpstr>
      <vt:lpstr>Budget</vt:lpstr>
      <vt:lpstr>The research themes</vt:lpstr>
      <vt:lpstr>The research themes</vt:lpstr>
      <vt:lpstr>IOR NORWAY</vt:lpstr>
      <vt:lpstr>The young talents</vt:lpstr>
      <vt:lpstr>Journal articles 2013-2021</vt:lpstr>
      <vt:lpstr>PowerPoint-presentasjon</vt:lpstr>
      <vt:lpstr>PowerPoint-presentasjon</vt:lpstr>
      <vt:lpstr>The organization</vt:lpstr>
      <vt:lpstr>PowerPoint-presentasjon</vt:lpstr>
      <vt:lpstr>Acknowledgement </vt:lpstr>
    </vt:vector>
  </TitlesOfParts>
  <Company>Universitetet i Stavanger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Kjersti Riiber</dc:creator>
  <cp:lastModifiedBy>Kjersti Riiber</cp:lastModifiedBy>
  <cp:revision>55</cp:revision>
  <dcterms:created xsi:type="dcterms:W3CDTF">2018-08-14T08:41:02Z</dcterms:created>
  <dcterms:modified xsi:type="dcterms:W3CDTF">2021-04-21T09:18:30Z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0x010100DA153092CBA00644B97DE8BFE13995DC</vt:lpwstr>
  </property>
</Properties>
</file>